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5" r:id="rId48"/>
    <p:sldId id="304" r:id="rId49"/>
    <p:sldId id="306" r:id="rId50"/>
    <p:sldId id="307" r:id="rId51"/>
    <p:sldId id="308" r:id="rId52"/>
    <p:sldId id="309" r:id="rId53"/>
    <p:sldId id="310" r:id="rId54"/>
    <p:sldId id="311" r:id="rId55"/>
    <p:sldId id="312" r:id="rId56"/>
    <p:sldId id="313" r:id="rId57"/>
    <p:sldId id="314" r:id="rId58"/>
    <p:sldId id="315" r:id="rId59"/>
    <p:sldId id="317" r:id="rId60"/>
    <p:sldId id="318" r:id="rId61"/>
    <p:sldId id="319" r:id="rId62"/>
    <p:sldId id="320" r:id="rId63"/>
    <p:sldId id="321"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16"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21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2D7A2-9F4A-4FF7-A628-36404BB9C2CD}" type="datetimeFigureOut">
              <a:rPr lang="en-US" smtClean="0"/>
              <a:t>4/12/2019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99193-80DB-4399-87AE-D0CF844CF24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buClr>
                <a:srgbClr val="FAB516"/>
              </a:buClr>
              <a:buFont typeface="Arial" panose="020B0604020202020204" pitchFamily="34" charset="0"/>
              <a:buChar char="►"/>
            </a:pPr>
            <a:r>
              <a:rPr lang="en-US" sz="1200" dirty="0" smtClean="0">
                <a:solidFill>
                  <a:srgbClr val="424242"/>
                </a:solidFill>
                <a:latin typeface="Calibri" panose="020F0502020204030204" pitchFamily="34" charset="0"/>
                <a:cs typeface="Calibri" panose="020F0502020204030204" pitchFamily="34" charset="0"/>
              </a:rPr>
              <a:t>Systematic review and meta-analysis ()</a:t>
            </a: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12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1200" dirty="0" smtClean="0">
                <a:solidFill>
                  <a:srgbClr val="424242"/>
                </a:solidFill>
                <a:latin typeface="Calibri" panose="020F0502020204030204" pitchFamily="34" charset="0"/>
                <a:cs typeface="Calibri" panose="020F0502020204030204" pitchFamily="34" charset="0"/>
              </a:rPr>
              <a:t>Included studies carried out in 28 countries between 1990 and 2004 </a:t>
            </a:r>
            <a:endParaRPr lang="en-US" sz="1200" dirty="0">
              <a:solidFill>
                <a:srgbClr val="424242"/>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D799193-80DB-4399-87AE-D0CF844CF24D}" type="slidenum">
              <a:rPr lang="en-US" smtClean="0"/>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9710AB4-F815-4727-9818-FC6E8391198B}" type="slidenum">
              <a:rPr lang="en-AU" smtClean="0"/>
              <a:pPr/>
              <a:t>34</a:t>
            </a:fld>
            <a:endParaRPr lang="en-AU"/>
          </a:p>
        </p:txBody>
      </p:sp>
    </p:spTree>
    <p:extLst>
      <p:ext uri="{BB962C8B-B14F-4D97-AF65-F5344CB8AC3E}">
        <p14:creationId xmlns:p14="http://schemas.microsoft.com/office/powerpoint/2010/main" xmlns="" val="122948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Pneumococcal polysaccharide vaccination (PPSV23, </a:t>
            </a:r>
            <a:r>
              <a:rPr lang="en-US" sz="1200" b="0" i="0" u="none" strike="noStrike" kern="1200" dirty="0" err="1" smtClean="0">
                <a:solidFill>
                  <a:schemeClr val="tx1"/>
                </a:solidFill>
                <a:latin typeface="+mn-lt"/>
                <a:ea typeface="+mn-ea"/>
                <a:cs typeface="+mn-cs"/>
              </a:rPr>
              <a:t>Pneumovax</a:t>
            </a:r>
            <a:r>
              <a:rPr lang="en-US" sz="1200" b="0" i="0" u="none" strike="noStrike" kern="1200" dirty="0" smtClean="0">
                <a:solidFill>
                  <a:schemeClr val="tx1"/>
                </a:solidFill>
                <a:latin typeface="+mn-lt"/>
                <a:ea typeface="+mn-ea"/>
                <a:cs typeface="+mn-cs"/>
              </a:rPr>
              <a:t>) is advised for patients under age 65 years; PPSV23 and pneumococcal conjugate vaccine (PCV13, </a:t>
            </a:r>
            <a:r>
              <a:rPr lang="en-US" sz="1200" b="0" i="0" u="none" strike="noStrike" kern="1200" dirty="0" err="1" smtClean="0">
                <a:solidFill>
                  <a:schemeClr val="tx1"/>
                </a:solidFill>
                <a:latin typeface="+mn-lt"/>
                <a:ea typeface="+mn-ea"/>
                <a:cs typeface="+mn-cs"/>
              </a:rPr>
              <a:t>Prevnar</a:t>
            </a:r>
            <a:r>
              <a:rPr lang="en-US" sz="1200" b="0" i="0" u="none" strike="noStrike" kern="1200" dirty="0" smtClean="0">
                <a:solidFill>
                  <a:schemeClr val="tx1"/>
                </a:solidFill>
                <a:latin typeface="+mn-lt"/>
                <a:ea typeface="+mn-ea"/>
                <a:cs typeface="+mn-cs"/>
              </a:rPr>
              <a:t>) are advised for patients age 65 years and older,</a:t>
            </a:r>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35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All </a:t>
            </a:r>
            <a:r>
              <a:rPr lang="en-GB" sz="1200" b="1" dirty="0" smtClean="0">
                <a:solidFill>
                  <a:srgbClr val="FAB516"/>
                </a:solidFill>
                <a:latin typeface="Calibri" panose="020F0502020204030204" pitchFamily="34" charset="0"/>
                <a:cs typeface="Calibri" panose="020F0502020204030204" pitchFamily="34" charset="0"/>
              </a:rPr>
              <a:t>Group A</a:t>
            </a:r>
            <a:r>
              <a:rPr lang="en-GB" sz="1200" dirty="0" smtClean="0">
                <a:solidFill>
                  <a:srgbClr val="424242"/>
                </a:solidFill>
                <a:latin typeface="Calibri" panose="020F0502020204030204" pitchFamily="34" charset="0"/>
                <a:cs typeface="Calibri" panose="020F0502020204030204" pitchFamily="34" charset="0"/>
              </a:rPr>
              <a:t> patients should be offered bronchodilator treatment based on its effect on breathlessness. This can be either a short- or a long-acting bronchodilator.</a:t>
            </a: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This should be continued if benefit is documented.</a:t>
            </a:r>
          </a:p>
          <a:p>
            <a:pPr marL="342900" indent="-342900">
              <a:spcAft>
                <a:spcPts val="1200"/>
              </a:spcAft>
              <a:buClr>
                <a:srgbClr val="FFCC66"/>
              </a:buClr>
              <a:buFont typeface="Arial" panose="020B0604020202020204" pitchFamily="34" charset="0"/>
              <a:buChar char="►"/>
            </a:pPr>
            <a:r>
              <a:rPr lang="en-GB" sz="1200" dirty="0" smtClean="0">
                <a:solidFill>
                  <a:srgbClr val="424242"/>
                </a:solidFill>
              </a:rPr>
              <a:t>Initial therapy should consist of a long acting bronchodilator (</a:t>
            </a:r>
            <a:r>
              <a:rPr lang="en-GB" sz="1200" b="1" dirty="0" smtClean="0">
                <a:solidFill>
                  <a:srgbClr val="FAB516"/>
                </a:solidFill>
              </a:rPr>
              <a:t>LABA</a:t>
            </a:r>
            <a:r>
              <a:rPr lang="en-GB" sz="1200" dirty="0" smtClean="0">
                <a:solidFill>
                  <a:srgbClr val="424242"/>
                </a:solidFill>
              </a:rPr>
              <a:t> or </a:t>
            </a:r>
            <a:r>
              <a:rPr lang="en-GB" sz="1200" b="1" dirty="0" smtClean="0">
                <a:solidFill>
                  <a:srgbClr val="FAB516"/>
                </a:solidFill>
              </a:rPr>
              <a:t>LAMA</a:t>
            </a:r>
            <a:r>
              <a:rPr lang="en-GB" sz="1200" dirty="0" smtClean="0">
                <a:solidFill>
                  <a:srgbClr val="424242"/>
                </a:solidFill>
              </a:rPr>
              <a:t>). </a:t>
            </a:r>
          </a:p>
          <a:p>
            <a:pPr marL="342900" indent="-342900">
              <a:spcAft>
                <a:spcPts val="1200"/>
              </a:spcAft>
              <a:buClr>
                <a:srgbClr val="FFCC66"/>
              </a:buClr>
              <a:buFont typeface="Arial" panose="020B0604020202020204" pitchFamily="34" charset="0"/>
              <a:buChar char="►"/>
            </a:pPr>
            <a:r>
              <a:rPr lang="en-GB" sz="1200" dirty="0" smtClean="0">
                <a:solidFill>
                  <a:srgbClr val="424242"/>
                </a:solidFill>
              </a:rPr>
              <a:t>Long-acting inhaled bronchodilators are superior to short-acting bronchodilators taken as needed i.e., </a:t>
            </a:r>
            <a:r>
              <a:rPr lang="en-GB" sz="1200" i="1" dirty="0" smtClean="0">
                <a:solidFill>
                  <a:srgbClr val="424242"/>
                </a:solidFill>
              </a:rPr>
              <a:t>pro re </a:t>
            </a:r>
            <a:r>
              <a:rPr lang="en-GB" sz="1200" i="1" dirty="0" err="1" smtClean="0">
                <a:solidFill>
                  <a:srgbClr val="424242"/>
                </a:solidFill>
              </a:rPr>
              <a:t>nata</a:t>
            </a:r>
            <a:r>
              <a:rPr lang="en-GB" sz="1200" i="1" dirty="0" smtClean="0">
                <a:solidFill>
                  <a:srgbClr val="424242"/>
                </a:solidFill>
              </a:rPr>
              <a:t> </a:t>
            </a:r>
            <a:r>
              <a:rPr lang="en-GB" sz="1200" dirty="0" smtClean="0">
                <a:solidFill>
                  <a:srgbClr val="424242"/>
                </a:solidFill>
              </a:rPr>
              <a:t>(</a:t>
            </a:r>
            <a:r>
              <a:rPr lang="en-GB" sz="1200" dirty="0" err="1" smtClean="0">
                <a:solidFill>
                  <a:srgbClr val="424242"/>
                </a:solidFill>
              </a:rPr>
              <a:t>prn</a:t>
            </a:r>
            <a:r>
              <a:rPr lang="en-GB" sz="1200" dirty="0" smtClean="0">
                <a:solidFill>
                  <a:srgbClr val="424242"/>
                </a:solidFill>
              </a:rPr>
              <a:t>) and are therefore recommended.</a:t>
            </a: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Initial therapy should consist of a single long acting bronchodilator. </a:t>
            </a: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In two head-to-head comparisons the tested LAMA was superior to the LABA regarding exacerbation prevention therefore we recommend starting therapy with a LAMA in this group. </a:t>
            </a:r>
          </a:p>
          <a:p>
            <a:pPr marL="342900" indent="-342900">
              <a:spcAft>
                <a:spcPts val="1200"/>
              </a:spcAft>
              <a:buClr>
                <a:srgbClr val="FFCC66"/>
              </a:buClr>
              <a:buFont typeface="Arial" panose="020B0604020202020204" pitchFamily="34" charset="0"/>
              <a:buChar char="►"/>
            </a:pPr>
            <a:endParaRPr lang="en-GB" sz="1200"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In general, therapy can be started with a LAMA as it has effects on both breathlessness and exacerbations.</a:t>
            </a: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For patients with more severe symptoms (order of magnitude of CAT™ ≥ 20), especially driven by greater </a:t>
            </a:r>
            <a:r>
              <a:rPr lang="en-GB" sz="1200" dirty="0" err="1" smtClean="0">
                <a:solidFill>
                  <a:srgbClr val="424242"/>
                </a:solidFill>
                <a:latin typeface="Calibri" panose="020F0502020204030204" pitchFamily="34" charset="0"/>
                <a:cs typeface="Calibri" panose="020F0502020204030204" pitchFamily="34" charset="0"/>
              </a:rPr>
              <a:t>dyspnea</a:t>
            </a:r>
            <a:r>
              <a:rPr lang="en-GB" sz="1200" dirty="0" smtClean="0">
                <a:solidFill>
                  <a:srgbClr val="424242"/>
                </a:solidFill>
                <a:latin typeface="Calibri" panose="020F0502020204030204" pitchFamily="34" charset="0"/>
                <a:cs typeface="Calibri" panose="020F0502020204030204" pitchFamily="34" charset="0"/>
              </a:rPr>
              <a:t> and/or exercise limitation, LAMA/LABA may be chosen as initial treatment based on studies with patient reported outcomes as the primary endpoint where LABA/LAMA combinations showed superior results compared to the single substances.</a:t>
            </a:r>
          </a:p>
          <a:p>
            <a:pPr marL="342900" indent="-342900">
              <a:spcAft>
                <a:spcPts val="1200"/>
              </a:spcAft>
              <a:buClr>
                <a:srgbClr val="FFCC66"/>
              </a:buClr>
              <a:buFont typeface="Arial" panose="020B0604020202020204" pitchFamily="34" charset="0"/>
              <a:buChar char="►"/>
            </a:pPr>
            <a:r>
              <a:rPr lang="en-GB" sz="1200" dirty="0" smtClean="0">
                <a:solidFill>
                  <a:srgbClr val="424242"/>
                </a:solidFill>
                <a:latin typeface="Calibri" panose="020F0502020204030204" pitchFamily="34" charset="0"/>
                <a:cs typeface="Calibri" panose="020F0502020204030204" pitchFamily="34" charset="0"/>
              </a:rPr>
              <a:t>An advantage of LABA/LAMA over LAMA for exacerbation prevention has not been consistently demonstrated, so the decision to use LABA/LAMA as initial treatment should be guided by the level of symptoms.</a:t>
            </a:r>
          </a:p>
          <a:p>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52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24242"/>
                </a:solidFill>
                <a:latin typeface="Calibri" panose="020F0502020204030204" pitchFamily="34" charset="0"/>
              </a:rPr>
              <a:t>Any change in treatment requires a subsequent </a:t>
            </a:r>
            <a:r>
              <a:rPr lang="en-GB" sz="1200" b="1" i="1" dirty="0" smtClean="0">
                <a:solidFill>
                  <a:srgbClr val="424242"/>
                </a:solidFill>
                <a:latin typeface="Calibri" panose="020F0502020204030204" pitchFamily="34" charset="0"/>
              </a:rPr>
              <a:t>review</a:t>
            </a:r>
            <a:r>
              <a:rPr lang="en-GB" sz="1200" dirty="0" smtClean="0">
                <a:solidFill>
                  <a:srgbClr val="424242"/>
                </a:solidFill>
                <a:latin typeface="Calibri" panose="020F0502020204030204" pitchFamily="34" charset="0"/>
              </a:rPr>
              <a:t> of the clinical response, including side effects.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424242"/>
                </a:solidFill>
                <a:latin typeface="Calibri" panose="020F0502020204030204" pitchFamily="34" charset="0"/>
                <a:cs typeface="Calibri" panose="020F0502020204030204" pitchFamily="34" charset="0"/>
              </a:rPr>
              <a:t>At all stages, </a:t>
            </a:r>
            <a:r>
              <a:rPr lang="en-GB" sz="1200" dirty="0" err="1" smtClean="0">
                <a:solidFill>
                  <a:srgbClr val="424242"/>
                </a:solidFill>
                <a:latin typeface="Calibri" panose="020F0502020204030204" pitchFamily="34" charset="0"/>
                <a:cs typeface="Calibri" panose="020F0502020204030204" pitchFamily="34" charset="0"/>
              </a:rPr>
              <a:t>dyspnea</a:t>
            </a:r>
            <a:r>
              <a:rPr lang="en-GB" sz="1200" dirty="0" smtClean="0">
                <a:solidFill>
                  <a:srgbClr val="424242"/>
                </a:solidFill>
                <a:latin typeface="Calibri" panose="020F0502020204030204" pitchFamily="34" charset="0"/>
                <a:cs typeface="Calibri" panose="020F0502020204030204" pitchFamily="34" charset="0"/>
              </a:rPr>
              <a:t> due to other causes (not COPD) should be investigated and treated appropriately. Inhaler technique and adherence should be considered as causes of inadequate treatment response.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424242"/>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56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Aft>
                <a:spcPts val="1200"/>
              </a:spcAft>
              <a:buClr>
                <a:srgbClr val="FFCC66"/>
              </a:buClr>
              <a:buFont typeface="Arial" panose="020B0604020202020204" pitchFamily="34" charset="0"/>
              <a:buChar char="►"/>
            </a:pPr>
            <a:r>
              <a:rPr lang="en-GB" dirty="0" smtClean="0">
                <a:solidFill>
                  <a:srgbClr val="424242"/>
                </a:solidFill>
                <a:latin typeface="Calibri" panose="020F0502020204030204" pitchFamily="34" charset="0"/>
                <a:cs typeface="Calibri" panose="020F0502020204030204" pitchFamily="34" charset="0"/>
              </a:rPr>
              <a:t>Based on GOLD groups, personalized design could include:</a:t>
            </a:r>
          </a:p>
          <a:p>
            <a:pPr marL="800100" lvl="1" indent="-342900">
              <a:spcAft>
                <a:spcPts val="1200"/>
              </a:spcAft>
              <a:buClr>
                <a:srgbClr val="FFCC66"/>
              </a:buClr>
              <a:buFont typeface="Wingdings" panose="05000000000000000000" pitchFamily="2" charset="2"/>
              <a:buChar char="Ø"/>
            </a:pPr>
            <a:r>
              <a:rPr lang="en-GB" b="1" dirty="0" smtClean="0">
                <a:solidFill>
                  <a:srgbClr val="FAB516"/>
                </a:solidFill>
                <a:latin typeface="Calibri" panose="020F0502020204030204" pitchFamily="34" charset="0"/>
                <a:cs typeface="Calibri" panose="020F0502020204030204" pitchFamily="34" charset="0"/>
              </a:rPr>
              <a:t>Groups A, B, C &amp; D </a:t>
            </a:r>
            <a:r>
              <a:rPr lang="en-GB" dirty="0" smtClean="0">
                <a:solidFill>
                  <a:srgbClr val="424242"/>
                </a:solidFill>
                <a:latin typeface="Calibri" panose="020F0502020204030204" pitchFamily="34" charset="0"/>
                <a:cs typeface="Calibri" panose="020F0502020204030204" pitchFamily="34" charset="0"/>
              </a:rPr>
              <a:t>– addressing </a:t>
            </a:r>
            <a:r>
              <a:rPr lang="en-GB" dirty="0" err="1" smtClean="0">
                <a:solidFill>
                  <a:srgbClr val="424242"/>
                </a:solidFill>
                <a:latin typeface="Calibri" panose="020F0502020204030204" pitchFamily="34" charset="0"/>
                <a:cs typeface="Calibri" panose="020F0502020204030204" pitchFamily="34" charset="0"/>
              </a:rPr>
              <a:t>behavioral</a:t>
            </a:r>
            <a:r>
              <a:rPr lang="en-GB" dirty="0" smtClean="0">
                <a:solidFill>
                  <a:srgbClr val="424242"/>
                </a:solidFill>
                <a:latin typeface="Calibri" panose="020F0502020204030204" pitchFamily="34" charset="0"/>
                <a:cs typeface="Calibri" panose="020F0502020204030204" pitchFamily="34" charset="0"/>
              </a:rPr>
              <a:t> risk factors, including smoking cessation, maintaining or increasing physical activity, and ensuring adequate sleep and a healthy diet. </a:t>
            </a:r>
          </a:p>
          <a:p>
            <a:pPr marL="800100" lvl="1" indent="-342900">
              <a:spcAft>
                <a:spcPts val="1200"/>
              </a:spcAft>
              <a:buClr>
                <a:srgbClr val="FFCC66"/>
              </a:buClr>
              <a:buFont typeface="Wingdings" panose="05000000000000000000" pitchFamily="2" charset="2"/>
              <a:buChar char="Ø"/>
            </a:pPr>
            <a:r>
              <a:rPr lang="en-GB" b="1" dirty="0" smtClean="0">
                <a:solidFill>
                  <a:srgbClr val="FAB516"/>
                </a:solidFill>
                <a:latin typeface="Calibri" panose="020F0502020204030204" pitchFamily="34" charset="0"/>
                <a:cs typeface="Calibri" panose="020F0502020204030204" pitchFamily="34" charset="0"/>
              </a:rPr>
              <a:t>Groups B &amp; D </a:t>
            </a:r>
            <a:r>
              <a:rPr lang="en-GB" dirty="0" smtClean="0">
                <a:solidFill>
                  <a:srgbClr val="424242"/>
                </a:solidFill>
                <a:latin typeface="Calibri" panose="020F0502020204030204" pitchFamily="34" charset="0"/>
                <a:cs typeface="Calibri" panose="020F0502020204030204" pitchFamily="34" charset="0"/>
              </a:rPr>
              <a:t>– learning to self-manage breathlessness, energy conservation techniques, and stress management strategies.</a:t>
            </a:r>
          </a:p>
          <a:p>
            <a:pPr marL="800100" lvl="1" indent="-342900">
              <a:spcAft>
                <a:spcPts val="1200"/>
              </a:spcAft>
              <a:buClr>
                <a:srgbClr val="FFCC66"/>
              </a:buClr>
              <a:buFont typeface="Wingdings" panose="05000000000000000000" pitchFamily="2" charset="2"/>
              <a:buChar char="Ø"/>
            </a:pPr>
            <a:r>
              <a:rPr lang="en-GB" b="1" dirty="0" smtClean="0">
                <a:solidFill>
                  <a:srgbClr val="FAB516"/>
                </a:solidFill>
                <a:latin typeface="Calibri" panose="020F0502020204030204" pitchFamily="34" charset="0"/>
                <a:cs typeface="Calibri" panose="020F0502020204030204" pitchFamily="34" charset="0"/>
              </a:rPr>
              <a:t>Groups C &amp; D </a:t>
            </a:r>
            <a:r>
              <a:rPr lang="en-GB" dirty="0" smtClean="0">
                <a:solidFill>
                  <a:srgbClr val="424242"/>
                </a:solidFill>
                <a:latin typeface="Calibri" panose="020F0502020204030204" pitchFamily="34" charset="0"/>
                <a:cs typeface="Calibri" panose="020F0502020204030204" pitchFamily="34" charset="0"/>
              </a:rPr>
              <a:t>– avoiding aggravating factors, monitoring and managing worsening symptoms, having a written action plan and maintaining regular contact/communication with a healthcare professional.</a:t>
            </a:r>
          </a:p>
          <a:p>
            <a:pPr marL="800100" lvl="1" indent="-342900">
              <a:spcAft>
                <a:spcPts val="1200"/>
              </a:spcAft>
              <a:buClr>
                <a:srgbClr val="FFCC66"/>
              </a:buClr>
              <a:buFont typeface="Wingdings" panose="05000000000000000000" pitchFamily="2" charset="2"/>
              <a:buChar char="Ø"/>
            </a:pPr>
            <a:r>
              <a:rPr lang="en-GB" b="1" dirty="0" smtClean="0">
                <a:solidFill>
                  <a:srgbClr val="FAB516"/>
                </a:solidFill>
                <a:latin typeface="Calibri" panose="020F0502020204030204" pitchFamily="34" charset="0"/>
                <a:cs typeface="Calibri" panose="020F0502020204030204" pitchFamily="34" charset="0"/>
              </a:rPr>
              <a:t>Group D </a:t>
            </a:r>
            <a:r>
              <a:rPr lang="en-GB" dirty="0" smtClean="0">
                <a:solidFill>
                  <a:srgbClr val="424242"/>
                </a:solidFill>
                <a:latin typeface="Calibri" panose="020F0502020204030204" pitchFamily="34" charset="0"/>
                <a:cs typeface="Calibri" panose="020F0502020204030204" pitchFamily="34" charset="0"/>
              </a:rPr>
              <a:t>– discussing with their healthcare providers palliative strategies and advance care directives.</a:t>
            </a:r>
          </a:p>
          <a:p>
            <a:r>
              <a:rPr lang="en-US" dirty="0" smtClean="0"/>
              <a:t>Influenza vaccination is recommended for all </a:t>
            </a:r>
            <a:r>
              <a:rPr lang="en-US" dirty="0" err="1" smtClean="0"/>
              <a:t>copd</a:t>
            </a:r>
            <a:r>
              <a:rPr lang="en-US" dirty="0" smtClean="0"/>
              <a:t> evidence</a:t>
            </a:r>
            <a:r>
              <a:rPr lang="en-US" baseline="0" dirty="0" smtClean="0"/>
              <a:t> A</a:t>
            </a:r>
          </a:p>
          <a:p>
            <a:r>
              <a:rPr lang="en-US" baseline="0" dirty="0" smtClean="0"/>
              <a:t>Pcv13 and ppsv23 are recommended for all pts above 65 yrs or younger pts with sig </a:t>
            </a:r>
            <a:r>
              <a:rPr lang="en-US" baseline="0" dirty="0" err="1" smtClean="0"/>
              <a:t>comorbid</a:t>
            </a:r>
            <a:r>
              <a:rPr lang="en-US" baseline="0" dirty="0" smtClean="0"/>
              <a:t> diseases lung and heart </a:t>
            </a:r>
            <a:r>
              <a:rPr lang="en-US" baseline="0" dirty="0" err="1" smtClean="0"/>
              <a:t>dx</a:t>
            </a:r>
            <a:r>
              <a:rPr lang="en-US" baseline="0" dirty="0" smtClean="0"/>
              <a:t> evidence b</a:t>
            </a:r>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60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Aft>
                <a:spcPts val="1200"/>
              </a:spcAft>
              <a:buClr>
                <a:srgbClr val="FFCC66"/>
              </a:buClr>
              <a:buFont typeface="Arial" panose="020B0604020202020204" pitchFamily="34" charset="0"/>
              <a:buChar char="►"/>
            </a:pPr>
            <a:r>
              <a:rPr lang="en-GB" dirty="0" smtClean="0">
                <a:solidFill>
                  <a:srgbClr val="424242"/>
                </a:solidFill>
                <a:latin typeface="Calibri" panose="020F0502020204030204" pitchFamily="34" charset="0"/>
                <a:cs typeface="Calibri" panose="020F0502020204030204" pitchFamily="34" charset="0"/>
              </a:rPr>
              <a:t>Long-term oxygen therapy is indicated for stable patients who have:</a:t>
            </a:r>
          </a:p>
          <a:p>
            <a:pPr marL="800100" lvl="1" indent="-342900">
              <a:spcAft>
                <a:spcPts val="1200"/>
              </a:spcAft>
              <a:buClr>
                <a:srgbClr val="FFCC66"/>
              </a:buClr>
              <a:buFont typeface="Wingdings" panose="05000000000000000000" pitchFamily="2" charset="2"/>
              <a:buChar char="Ø"/>
            </a:pPr>
            <a:r>
              <a:rPr lang="en-GB" dirty="0" smtClean="0">
                <a:solidFill>
                  <a:srgbClr val="424242"/>
                </a:solidFill>
                <a:latin typeface="Calibri" panose="020F0502020204030204" pitchFamily="34" charset="0"/>
                <a:cs typeface="Calibri" panose="020F0502020204030204" pitchFamily="34" charset="0"/>
              </a:rPr>
              <a:t>PaO</a:t>
            </a:r>
            <a:r>
              <a:rPr lang="en-GB" baseline="-25000" dirty="0" smtClean="0">
                <a:solidFill>
                  <a:srgbClr val="424242"/>
                </a:solidFill>
                <a:latin typeface="Calibri" panose="020F0502020204030204" pitchFamily="34" charset="0"/>
                <a:cs typeface="Calibri" panose="020F0502020204030204" pitchFamily="34" charset="0"/>
              </a:rPr>
              <a:t>2</a:t>
            </a:r>
            <a:r>
              <a:rPr lang="en-GB" dirty="0" smtClean="0">
                <a:solidFill>
                  <a:srgbClr val="424242"/>
                </a:solidFill>
                <a:latin typeface="Calibri" panose="020F0502020204030204" pitchFamily="34" charset="0"/>
                <a:cs typeface="Calibri" panose="020F0502020204030204" pitchFamily="34" charset="0"/>
              </a:rPr>
              <a:t> at or below 7.3 </a:t>
            </a:r>
            <a:r>
              <a:rPr lang="en-GB" dirty="0" err="1" smtClean="0">
                <a:solidFill>
                  <a:srgbClr val="424242"/>
                </a:solidFill>
                <a:latin typeface="Calibri" panose="020F0502020204030204" pitchFamily="34" charset="0"/>
                <a:cs typeface="Calibri" panose="020F0502020204030204" pitchFamily="34" charset="0"/>
              </a:rPr>
              <a:t>kPa</a:t>
            </a:r>
            <a:r>
              <a:rPr lang="en-GB" dirty="0" smtClean="0">
                <a:solidFill>
                  <a:srgbClr val="424242"/>
                </a:solidFill>
                <a:latin typeface="Calibri" panose="020F0502020204030204" pitchFamily="34" charset="0"/>
                <a:cs typeface="Calibri" panose="020F0502020204030204" pitchFamily="34" charset="0"/>
              </a:rPr>
              <a:t> (55 mmHg) or SaO</a:t>
            </a:r>
            <a:r>
              <a:rPr lang="en-GB" baseline="-25000" dirty="0" smtClean="0">
                <a:solidFill>
                  <a:srgbClr val="424242"/>
                </a:solidFill>
                <a:latin typeface="Calibri" panose="020F0502020204030204" pitchFamily="34" charset="0"/>
                <a:cs typeface="Calibri" panose="020F0502020204030204" pitchFamily="34" charset="0"/>
              </a:rPr>
              <a:t>2</a:t>
            </a:r>
            <a:r>
              <a:rPr lang="en-GB" dirty="0" smtClean="0">
                <a:solidFill>
                  <a:srgbClr val="424242"/>
                </a:solidFill>
                <a:latin typeface="Calibri" panose="020F0502020204030204" pitchFamily="34" charset="0"/>
                <a:cs typeface="Calibri" panose="020F0502020204030204" pitchFamily="34" charset="0"/>
              </a:rPr>
              <a:t> at or below 88%, with or without </a:t>
            </a:r>
            <a:r>
              <a:rPr lang="en-GB" dirty="0" err="1" smtClean="0">
                <a:solidFill>
                  <a:srgbClr val="424242"/>
                </a:solidFill>
                <a:latin typeface="Calibri" panose="020F0502020204030204" pitchFamily="34" charset="0"/>
                <a:cs typeface="Calibri" panose="020F0502020204030204" pitchFamily="34" charset="0"/>
              </a:rPr>
              <a:t>hypercapnia</a:t>
            </a:r>
            <a:r>
              <a:rPr lang="en-GB" dirty="0" smtClean="0">
                <a:solidFill>
                  <a:srgbClr val="424242"/>
                </a:solidFill>
                <a:latin typeface="Calibri" panose="020F0502020204030204" pitchFamily="34" charset="0"/>
                <a:cs typeface="Calibri" panose="020F0502020204030204" pitchFamily="34" charset="0"/>
              </a:rPr>
              <a:t> confirmed twice over a three-week period; or</a:t>
            </a:r>
          </a:p>
          <a:p>
            <a:pPr marL="800100" lvl="1" indent="-342900">
              <a:spcAft>
                <a:spcPts val="1200"/>
              </a:spcAft>
              <a:buClr>
                <a:srgbClr val="FFCC66"/>
              </a:buClr>
              <a:buFont typeface="Wingdings" panose="05000000000000000000" pitchFamily="2" charset="2"/>
              <a:buChar char="Ø"/>
            </a:pPr>
            <a:r>
              <a:rPr lang="en-GB" dirty="0" smtClean="0">
                <a:solidFill>
                  <a:srgbClr val="424242"/>
                </a:solidFill>
                <a:latin typeface="Calibri" panose="020F0502020204030204" pitchFamily="34" charset="0"/>
                <a:cs typeface="Calibri" panose="020F0502020204030204" pitchFamily="34" charset="0"/>
              </a:rPr>
              <a:t>PaO</a:t>
            </a:r>
            <a:r>
              <a:rPr lang="en-GB" baseline="-25000" dirty="0" smtClean="0">
                <a:solidFill>
                  <a:srgbClr val="424242"/>
                </a:solidFill>
                <a:latin typeface="Calibri" panose="020F0502020204030204" pitchFamily="34" charset="0"/>
                <a:cs typeface="Calibri" panose="020F0502020204030204" pitchFamily="34" charset="0"/>
              </a:rPr>
              <a:t>2</a:t>
            </a:r>
            <a:r>
              <a:rPr lang="en-GB" dirty="0" smtClean="0">
                <a:solidFill>
                  <a:srgbClr val="424242"/>
                </a:solidFill>
                <a:latin typeface="Calibri" panose="020F0502020204030204" pitchFamily="34" charset="0"/>
                <a:cs typeface="Calibri" panose="020F0502020204030204" pitchFamily="34" charset="0"/>
              </a:rPr>
              <a:t> between 7.3 </a:t>
            </a:r>
            <a:r>
              <a:rPr lang="en-GB" dirty="0" err="1" smtClean="0">
                <a:solidFill>
                  <a:srgbClr val="424242"/>
                </a:solidFill>
                <a:latin typeface="Calibri" panose="020F0502020204030204" pitchFamily="34" charset="0"/>
                <a:cs typeface="Calibri" panose="020F0502020204030204" pitchFamily="34" charset="0"/>
              </a:rPr>
              <a:t>kPa</a:t>
            </a:r>
            <a:r>
              <a:rPr lang="en-GB" dirty="0" smtClean="0">
                <a:solidFill>
                  <a:srgbClr val="424242"/>
                </a:solidFill>
                <a:latin typeface="Calibri" panose="020F0502020204030204" pitchFamily="34" charset="0"/>
                <a:cs typeface="Calibri" panose="020F0502020204030204" pitchFamily="34" charset="0"/>
              </a:rPr>
              <a:t> (55 mmHg) and 8.0 </a:t>
            </a:r>
            <a:r>
              <a:rPr lang="en-GB" dirty="0" err="1" smtClean="0">
                <a:solidFill>
                  <a:srgbClr val="424242"/>
                </a:solidFill>
                <a:latin typeface="Calibri" panose="020F0502020204030204" pitchFamily="34" charset="0"/>
                <a:cs typeface="Calibri" panose="020F0502020204030204" pitchFamily="34" charset="0"/>
              </a:rPr>
              <a:t>kPa</a:t>
            </a:r>
            <a:r>
              <a:rPr lang="en-GB" dirty="0" smtClean="0">
                <a:solidFill>
                  <a:srgbClr val="424242"/>
                </a:solidFill>
                <a:latin typeface="Calibri" panose="020F0502020204030204" pitchFamily="34" charset="0"/>
                <a:cs typeface="Calibri" panose="020F0502020204030204" pitchFamily="34" charset="0"/>
              </a:rPr>
              <a:t> (60 mmHg), or SaO</a:t>
            </a:r>
            <a:r>
              <a:rPr lang="en-GB" baseline="-25000" dirty="0" smtClean="0">
                <a:solidFill>
                  <a:srgbClr val="424242"/>
                </a:solidFill>
                <a:latin typeface="Calibri" panose="020F0502020204030204" pitchFamily="34" charset="0"/>
                <a:cs typeface="Calibri" panose="020F0502020204030204" pitchFamily="34" charset="0"/>
              </a:rPr>
              <a:t>2</a:t>
            </a:r>
            <a:r>
              <a:rPr lang="en-GB" dirty="0" smtClean="0">
                <a:solidFill>
                  <a:srgbClr val="424242"/>
                </a:solidFill>
                <a:latin typeface="Calibri" panose="020F0502020204030204" pitchFamily="34" charset="0"/>
                <a:cs typeface="Calibri" panose="020F0502020204030204" pitchFamily="34" charset="0"/>
              </a:rPr>
              <a:t> of 88%, if there is evidence of pulmonary hypertension, peripheral </a:t>
            </a:r>
            <a:r>
              <a:rPr lang="en-GB" dirty="0" err="1" smtClean="0">
                <a:solidFill>
                  <a:srgbClr val="424242"/>
                </a:solidFill>
                <a:latin typeface="Calibri" panose="020F0502020204030204" pitchFamily="34" charset="0"/>
                <a:cs typeface="Calibri" panose="020F0502020204030204" pitchFamily="34" charset="0"/>
              </a:rPr>
              <a:t>edema</a:t>
            </a:r>
            <a:r>
              <a:rPr lang="en-GB" dirty="0" smtClean="0">
                <a:solidFill>
                  <a:srgbClr val="424242"/>
                </a:solidFill>
                <a:latin typeface="Calibri" panose="020F0502020204030204" pitchFamily="34" charset="0"/>
                <a:cs typeface="Calibri" panose="020F0502020204030204" pitchFamily="34" charset="0"/>
              </a:rPr>
              <a:t> suggesting congestive cardiac failure, or </a:t>
            </a:r>
            <a:r>
              <a:rPr lang="en-GB" dirty="0" err="1" smtClean="0">
                <a:solidFill>
                  <a:srgbClr val="424242"/>
                </a:solidFill>
                <a:latin typeface="Calibri" panose="020F0502020204030204" pitchFamily="34" charset="0"/>
                <a:cs typeface="Calibri" panose="020F0502020204030204" pitchFamily="34" charset="0"/>
              </a:rPr>
              <a:t>polycythemia</a:t>
            </a:r>
            <a:r>
              <a:rPr lang="en-GB" dirty="0" smtClean="0">
                <a:solidFill>
                  <a:srgbClr val="424242"/>
                </a:solidFill>
                <a:latin typeface="Calibri" panose="020F0502020204030204" pitchFamily="34" charset="0"/>
                <a:cs typeface="Calibri" panose="020F0502020204030204" pitchFamily="34" charset="0"/>
              </a:rPr>
              <a:t> (</a:t>
            </a:r>
            <a:r>
              <a:rPr lang="en-GB" dirty="0" err="1" smtClean="0">
                <a:solidFill>
                  <a:srgbClr val="424242"/>
                </a:solidFill>
                <a:latin typeface="Calibri" panose="020F0502020204030204" pitchFamily="34" charset="0"/>
                <a:cs typeface="Calibri" panose="020F0502020204030204" pitchFamily="34" charset="0"/>
              </a:rPr>
              <a:t>hematocrit</a:t>
            </a:r>
            <a:r>
              <a:rPr lang="en-GB" dirty="0" smtClean="0">
                <a:solidFill>
                  <a:srgbClr val="424242"/>
                </a:solidFill>
                <a:latin typeface="Calibri" panose="020F0502020204030204" pitchFamily="34" charset="0"/>
                <a:cs typeface="Calibri" panose="020F0502020204030204" pitchFamily="34" charset="0"/>
              </a:rPr>
              <a:t> &gt; 55%).</a:t>
            </a:r>
          </a:p>
          <a:p>
            <a:pPr marL="342900" indent="-342900">
              <a:spcAft>
                <a:spcPts val="1200"/>
              </a:spcAft>
              <a:buClr>
                <a:srgbClr val="FFCC66"/>
              </a:buClr>
              <a:buFont typeface="Arial" panose="020B0604020202020204" pitchFamily="34" charset="0"/>
              <a:buChar char="►"/>
            </a:pPr>
            <a:r>
              <a:rPr lang="en-GB" dirty="0" smtClean="0">
                <a:solidFill>
                  <a:srgbClr val="424242"/>
                </a:solidFill>
                <a:latin typeface="Calibri" panose="020F0502020204030204" pitchFamily="34" charset="0"/>
                <a:cs typeface="Calibri" panose="020F0502020204030204" pitchFamily="34" charset="0"/>
              </a:rPr>
              <a:t>Once placed on long-term oxygen therapy (LTOT) the patient should be re-evaluated after 60 to 90 days with repeat arterial blood gas (ABG) or oxygen saturation while inspiring the same level of oxygen or room air to determine if oxygen is therapeutic and still indicated, respectively. </a:t>
            </a:r>
          </a:p>
          <a:p>
            <a:endParaRPr lang="en-US" dirty="0"/>
          </a:p>
        </p:txBody>
      </p:sp>
      <p:sp>
        <p:nvSpPr>
          <p:cNvPr id="4" name="Slide Number Placeholder 3"/>
          <p:cNvSpPr>
            <a:spLocks noGrp="1"/>
          </p:cNvSpPr>
          <p:nvPr>
            <p:ph type="sldNum" sz="quarter" idx="10"/>
          </p:nvPr>
        </p:nvSpPr>
        <p:spPr/>
        <p:txBody>
          <a:bodyPr/>
          <a:lstStyle/>
          <a:p>
            <a:fld id="{CD799193-80DB-4399-87AE-D0CF844CF24D}" type="slidenum">
              <a:rPr lang="en-US" smtClean="0"/>
              <a:t>64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COPD often coexists with other diseases (</a:t>
            </a:r>
            <a:r>
              <a:rPr lang="en-AU" sz="1200" dirty="0" err="1" smtClean="0">
                <a:solidFill>
                  <a:srgbClr val="424242"/>
                </a:solidFill>
                <a:latin typeface="Calibri" panose="020F0502020204030204" pitchFamily="34" charset="0"/>
                <a:cs typeface="Calibri" panose="020F0502020204030204" pitchFamily="34" charset="0"/>
              </a:rPr>
              <a:t>comorbidities</a:t>
            </a:r>
            <a:r>
              <a:rPr lang="en-AU" sz="1200" dirty="0" smtClean="0">
                <a:solidFill>
                  <a:srgbClr val="424242"/>
                </a:solidFill>
                <a:latin typeface="Calibri" panose="020F0502020204030204" pitchFamily="34" charset="0"/>
                <a:cs typeface="Calibri" panose="020F0502020204030204" pitchFamily="34" charset="0"/>
              </a:rPr>
              <a:t>) that may have a significant impact on disease course.</a:t>
            </a:r>
          </a:p>
          <a:p>
            <a:pPr marL="342900" indent="-342900">
              <a:buClr>
                <a:srgbClr val="FFCC66"/>
              </a:buClr>
              <a:buFont typeface="Arial" panose="020B0604020202020204" pitchFamily="34" charset="0"/>
              <a:buChar char="►"/>
            </a:pP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In general, the presence of </a:t>
            </a:r>
            <a:r>
              <a:rPr lang="en-AU" sz="1200" dirty="0" err="1" smtClean="0">
                <a:solidFill>
                  <a:srgbClr val="424242"/>
                </a:solidFill>
                <a:latin typeface="Calibri" panose="020F0502020204030204" pitchFamily="34" charset="0"/>
                <a:cs typeface="Calibri" panose="020F0502020204030204" pitchFamily="34" charset="0"/>
              </a:rPr>
              <a:t>comorbidities</a:t>
            </a:r>
            <a:r>
              <a:rPr lang="en-AU" sz="1200" dirty="0" smtClean="0">
                <a:solidFill>
                  <a:srgbClr val="424242"/>
                </a:solidFill>
                <a:latin typeface="Calibri" panose="020F0502020204030204" pitchFamily="34" charset="0"/>
                <a:cs typeface="Calibri" panose="020F0502020204030204" pitchFamily="34" charset="0"/>
              </a:rPr>
              <a:t> should not alter COPD treatment and </a:t>
            </a:r>
            <a:r>
              <a:rPr lang="en-AU" sz="1200" dirty="0" err="1" smtClean="0">
                <a:solidFill>
                  <a:srgbClr val="424242"/>
                </a:solidFill>
                <a:latin typeface="Calibri" panose="020F0502020204030204" pitchFamily="34" charset="0"/>
                <a:cs typeface="Calibri" panose="020F0502020204030204" pitchFamily="34" charset="0"/>
              </a:rPr>
              <a:t>comorbidities</a:t>
            </a:r>
            <a:r>
              <a:rPr lang="en-AU" sz="1200" dirty="0" smtClean="0">
                <a:solidFill>
                  <a:srgbClr val="424242"/>
                </a:solidFill>
                <a:latin typeface="Calibri" panose="020F0502020204030204" pitchFamily="34" charset="0"/>
                <a:cs typeface="Calibri" panose="020F0502020204030204" pitchFamily="34" charset="0"/>
              </a:rPr>
              <a:t> should be treated per usual standards regardless of the presence of COPD.</a:t>
            </a:r>
          </a:p>
          <a:p>
            <a:pPr marL="342900" indent="-342900">
              <a:buClr>
                <a:srgbClr val="FFCC66"/>
              </a:buClr>
              <a:buFont typeface="Arial" panose="020B0604020202020204" pitchFamily="34" charset="0"/>
              <a:buChar char="►"/>
            </a:pP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Lung cancer is frequently seen in patients with COPD and is a main cause of death.</a:t>
            </a:r>
          </a:p>
          <a:p>
            <a:pPr marL="342900" indent="-342900">
              <a:buClr>
                <a:srgbClr val="FFCC66"/>
              </a:buClr>
              <a:buFont typeface="Arial" panose="020B0604020202020204" pitchFamily="34" charset="0"/>
              <a:buChar char="►"/>
            </a:pP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Cardiovascular diseases are common and important </a:t>
            </a:r>
            <a:r>
              <a:rPr lang="en-AU" sz="1200" dirty="0" err="1" smtClean="0">
                <a:solidFill>
                  <a:srgbClr val="424242"/>
                </a:solidFill>
                <a:latin typeface="Calibri" panose="020F0502020204030204" pitchFamily="34" charset="0"/>
                <a:cs typeface="Calibri" panose="020F0502020204030204" pitchFamily="34" charset="0"/>
              </a:rPr>
              <a:t>comorbidities</a:t>
            </a:r>
            <a:r>
              <a:rPr lang="en-AU" sz="1200" dirty="0" smtClean="0">
                <a:solidFill>
                  <a:srgbClr val="424242"/>
                </a:solidFill>
                <a:latin typeface="Calibri" panose="020F0502020204030204" pitchFamily="34" charset="0"/>
                <a:cs typeface="Calibri" panose="020F0502020204030204" pitchFamily="34" charset="0"/>
              </a:rPr>
              <a:t> in COPD.</a:t>
            </a:r>
          </a:p>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Osteoporosis and depression/anxiety are frequent, important </a:t>
            </a:r>
            <a:r>
              <a:rPr lang="en-AU" sz="1200" dirty="0" err="1" smtClean="0">
                <a:solidFill>
                  <a:srgbClr val="424242"/>
                </a:solidFill>
                <a:latin typeface="Calibri" panose="020F0502020204030204" pitchFamily="34" charset="0"/>
                <a:cs typeface="Calibri" panose="020F0502020204030204" pitchFamily="34" charset="0"/>
              </a:rPr>
              <a:t>comorbidities</a:t>
            </a:r>
            <a:r>
              <a:rPr lang="en-AU" sz="1200" dirty="0" smtClean="0">
                <a:solidFill>
                  <a:srgbClr val="424242"/>
                </a:solidFill>
                <a:latin typeface="Calibri" panose="020F0502020204030204" pitchFamily="34" charset="0"/>
                <a:cs typeface="Calibri" panose="020F0502020204030204" pitchFamily="34" charset="0"/>
              </a:rPr>
              <a:t> in COPD, are often under-diagnosed, and are associated with poor health status and prognosis.</a:t>
            </a:r>
          </a:p>
          <a:p>
            <a:pPr marL="342900" indent="-342900">
              <a:buClr>
                <a:srgbClr val="FFCC66"/>
              </a:buClr>
              <a:buFont typeface="Arial" panose="020B0604020202020204" pitchFamily="34" charset="0"/>
              <a:buChar char="►"/>
            </a:pP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1200" dirty="0" err="1" smtClean="0">
                <a:solidFill>
                  <a:srgbClr val="424242"/>
                </a:solidFill>
                <a:latin typeface="Calibri" panose="020F0502020204030204" pitchFamily="34" charset="0"/>
                <a:cs typeface="Calibri" panose="020F0502020204030204" pitchFamily="34" charset="0"/>
              </a:rPr>
              <a:t>Gastroesophageal</a:t>
            </a:r>
            <a:r>
              <a:rPr lang="en-AU" sz="1200" dirty="0" smtClean="0">
                <a:solidFill>
                  <a:srgbClr val="424242"/>
                </a:solidFill>
                <a:latin typeface="Calibri" panose="020F0502020204030204" pitchFamily="34" charset="0"/>
                <a:cs typeface="Calibri" panose="020F0502020204030204" pitchFamily="34" charset="0"/>
              </a:rPr>
              <a:t> reflux (GERD) is associated with an increased risk of exacerbations and poorer health status.</a:t>
            </a:r>
          </a:p>
          <a:p>
            <a:pPr marL="342900" indent="-342900">
              <a:buClr>
                <a:srgbClr val="FFCC66"/>
              </a:buClr>
              <a:buFont typeface="Arial" panose="020B0604020202020204" pitchFamily="34" charset="0"/>
              <a:buChar char="►"/>
            </a:pPr>
            <a:endParaRPr lang="en-AU" sz="1200" dirty="0" smtClean="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1200" dirty="0" smtClean="0">
                <a:solidFill>
                  <a:srgbClr val="424242"/>
                </a:solidFill>
                <a:latin typeface="Calibri" panose="020F0502020204030204" pitchFamily="34" charset="0"/>
                <a:cs typeface="Calibri" panose="020F0502020204030204" pitchFamily="34" charset="0"/>
              </a:rPr>
              <a:t>When COPD is part of a </a:t>
            </a:r>
            <a:r>
              <a:rPr lang="en-AU" sz="1200" dirty="0" err="1" smtClean="0">
                <a:solidFill>
                  <a:srgbClr val="424242"/>
                </a:solidFill>
                <a:latin typeface="Calibri" panose="020F0502020204030204" pitchFamily="34" charset="0"/>
                <a:cs typeface="Calibri" panose="020F0502020204030204" pitchFamily="34" charset="0"/>
              </a:rPr>
              <a:t>multimorbidity</a:t>
            </a:r>
            <a:r>
              <a:rPr lang="en-AU" sz="1200" dirty="0" smtClean="0">
                <a:solidFill>
                  <a:srgbClr val="424242"/>
                </a:solidFill>
                <a:latin typeface="Calibri" panose="020F0502020204030204" pitchFamily="34" charset="0"/>
                <a:cs typeface="Calibri" panose="020F0502020204030204" pitchFamily="34" charset="0"/>
              </a:rPr>
              <a:t> care plan, attention should be directed to ensure simplicity of treatment and to minimize </a:t>
            </a:r>
            <a:r>
              <a:rPr lang="en-AU" sz="1200" dirty="0" err="1" smtClean="0">
                <a:solidFill>
                  <a:srgbClr val="424242"/>
                </a:solidFill>
                <a:latin typeface="Calibri" panose="020F0502020204030204" pitchFamily="34" charset="0"/>
                <a:cs typeface="Calibri" panose="020F0502020204030204" pitchFamily="34" charset="0"/>
              </a:rPr>
              <a:t>polypharmacy</a:t>
            </a:r>
            <a:r>
              <a:rPr lang="en-AU" sz="1200" dirty="0" smtClean="0">
                <a:solidFill>
                  <a:srgbClr val="424242"/>
                </a:solidFill>
                <a:latin typeface="Calibri" panose="020F0502020204030204" pitchFamily="34" charset="0"/>
                <a:cs typeface="Calibri" panose="020F0502020204030204" pitchFamily="34" charset="0"/>
              </a:rPr>
              <a:t>.</a:t>
            </a:r>
          </a:p>
          <a:p>
            <a:endParaRPr lang="en-AU" dirty="0"/>
          </a:p>
        </p:txBody>
      </p:sp>
      <p:sp>
        <p:nvSpPr>
          <p:cNvPr id="4" name="Slide Number Placeholder 3"/>
          <p:cNvSpPr>
            <a:spLocks noGrp="1"/>
          </p:cNvSpPr>
          <p:nvPr>
            <p:ph type="sldNum" sz="quarter" idx="10"/>
          </p:nvPr>
        </p:nvSpPr>
        <p:spPr/>
        <p:txBody>
          <a:bodyPr/>
          <a:lstStyle/>
          <a:p>
            <a:fld id="{49710AB4-F815-4727-9818-FC6E8391198B}" type="slidenum">
              <a:rPr lang="en-AU" smtClean="0"/>
              <a:pPr/>
              <a:t>87</a:t>
            </a:fld>
            <a:endParaRPr lang="en-AU"/>
          </a:p>
        </p:txBody>
      </p:sp>
    </p:spTree>
    <p:extLst>
      <p:ext uri="{BB962C8B-B14F-4D97-AF65-F5344CB8AC3E}">
        <p14:creationId xmlns:p14="http://schemas.microsoft.com/office/powerpoint/2010/main" xmlns="" val="374200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7B8798-6AE0-447D-96AE-42C691F3ECD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B8798-6AE0-447D-96AE-42C691F3ECD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B8798-6AE0-447D-96AE-42C691F3ECD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smtClean="0"/>
              <a:t>Copyrights apply</a:t>
            </a:r>
            <a:endParaRPr lang="en-US" sz="1000" dirty="0"/>
          </a:p>
        </p:txBody>
      </p:sp>
    </p:spTree>
    <p:extLst>
      <p:ext uri="{BB962C8B-B14F-4D97-AF65-F5344CB8AC3E}">
        <p14:creationId xmlns:p14="http://schemas.microsoft.com/office/powerpoint/2010/main" xmlns="" val="22179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B8798-6AE0-447D-96AE-42C691F3ECDD}"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B8798-6AE0-447D-96AE-42C691F3ECDD}"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B8798-6AE0-447D-96AE-42C691F3ECD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B8798-6AE0-447D-96AE-42C691F3ECDD}"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B8798-6AE0-447D-96AE-42C691F3ECDD}"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B8798-6AE0-447D-96AE-42C691F3ECDD}"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B8798-6AE0-447D-96AE-42C691F3ECD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B8798-6AE0-447D-96AE-42C691F3ECDD}"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0CCFB-6117-4111-92D9-E335DACEAA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B8798-6AE0-447D-96AE-42C691F3ECDD}"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0CCFB-6117-4111-92D9-E335DACEAA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Updates in COPD 2019</a:t>
            </a:r>
            <a:endParaRPr lang="en-US" dirty="0"/>
          </a:p>
        </p:txBody>
      </p:sp>
      <p:sp>
        <p:nvSpPr>
          <p:cNvPr id="3" name="Subtitle 2"/>
          <p:cNvSpPr>
            <a:spLocks noGrp="1"/>
          </p:cNvSpPr>
          <p:nvPr>
            <p:ph type="subTitle" idx="1"/>
          </p:nvPr>
        </p:nvSpPr>
        <p:spPr/>
        <p:txBody>
          <a:bodyPr/>
          <a:lstStyle/>
          <a:p>
            <a:r>
              <a:rPr lang="en-US" dirty="0" smtClean="0"/>
              <a:t>Dr Alia Ibrahim</a:t>
            </a:r>
          </a:p>
          <a:p>
            <a:r>
              <a:rPr lang="en-US" dirty="0" smtClean="0"/>
              <a:t>MD, KBIM, MRCP, KBRF</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48183" y="184503"/>
            <a:ext cx="8388424" cy="830997"/>
          </a:xfrm>
          <a:prstGeom prst="rect">
            <a:avLst/>
          </a:prstGeom>
          <a:noFill/>
          <a:ln w="9525">
            <a:noFill/>
            <a:miter lim="800000"/>
            <a:headEnd/>
            <a:tailEnd/>
          </a:ln>
        </p:spPr>
        <p:txBody>
          <a:bodyPr wrap="square">
            <a:spAutoFit/>
          </a:bodyPr>
          <a:lstStyle/>
          <a:p>
            <a:pPr algn="ctr"/>
            <a:r>
              <a:rPr lang="en-US" sz="2400" dirty="0">
                <a:solidFill>
                  <a:srgbClr val="FAB516"/>
                </a:solidFill>
                <a:latin typeface="Tahoma" pitchFamily="34" charset="0"/>
                <a:cs typeface="Tahoma" pitchFamily="34" charset="0"/>
              </a:rPr>
              <a:t>Etiology, pathobiology &amp; pathology of COPD leading to airflow limitation &amp; clinical manifestations</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DF06F0CB-6869-4214-9A99-B37F418076B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5973"/>
          <a:stretch/>
        </p:blipFill>
        <p:spPr>
          <a:xfrm>
            <a:off x="2522276" y="1082877"/>
            <a:ext cx="4616675" cy="5426149"/>
          </a:xfrm>
          <a:prstGeom prst="rect">
            <a:avLst/>
          </a:prstGeom>
        </p:spPr>
      </p:pic>
    </p:spTree>
    <p:extLst>
      <p:ext uri="{BB962C8B-B14F-4D97-AF65-F5344CB8AC3E}">
        <p14:creationId xmlns:p14="http://schemas.microsoft.com/office/powerpoint/2010/main" xmlns="" val="122382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461665"/>
          </a:xfrm>
          <a:prstGeom prst="rect">
            <a:avLst/>
          </a:prstGeom>
          <a:noFill/>
          <a:ln w="9525">
            <a:noFill/>
            <a:miter lim="800000"/>
            <a:headEnd/>
            <a:tailEnd/>
          </a:ln>
        </p:spPr>
        <p:txBody>
          <a:bodyPr wrap="square">
            <a:spAutoFit/>
          </a:bodyPr>
          <a:lstStyle/>
          <a:p>
            <a:pPr algn="ctr"/>
            <a:r>
              <a:rPr lang="en-US" sz="2400" dirty="0">
                <a:solidFill>
                  <a:srgbClr val="FAB516"/>
                </a:solidFill>
                <a:latin typeface="Tahoma" pitchFamily="34" charset="0"/>
                <a:cs typeface="Tahoma" pitchFamily="34" charset="0"/>
              </a:rPr>
              <a:t>FEV</a:t>
            </a:r>
            <a:r>
              <a:rPr lang="en-US" sz="2400" baseline="-25000" dirty="0">
                <a:solidFill>
                  <a:srgbClr val="FAB516"/>
                </a:solidFill>
                <a:latin typeface="Tahoma" pitchFamily="34" charset="0"/>
                <a:cs typeface="Tahoma" pitchFamily="34" charset="0"/>
              </a:rPr>
              <a:t>1</a:t>
            </a:r>
            <a:r>
              <a:rPr lang="en-US" sz="2400" dirty="0">
                <a:solidFill>
                  <a:srgbClr val="FAB516"/>
                </a:solidFill>
                <a:latin typeface="Tahoma" pitchFamily="34" charset="0"/>
                <a:cs typeface="Tahoma" pitchFamily="34" charset="0"/>
              </a:rPr>
              <a:t> progression over time</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0" name="Content Placeholder 5">
            <a:extLst>
              <a:ext uri="{FF2B5EF4-FFF2-40B4-BE49-F238E27FC236}">
                <a16:creationId xmlns:a16="http://schemas.microsoft.com/office/drawing/2014/main" xmlns="" id="{C5A96D14-D048-44B8-85D3-EC0DCF5E5E8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8960"/>
          <a:stretch/>
        </p:blipFill>
        <p:spPr>
          <a:xfrm>
            <a:off x="2339752" y="1196044"/>
            <a:ext cx="5386271" cy="5056870"/>
          </a:xfrm>
          <a:prstGeom prst="rect">
            <a:avLst/>
          </a:prstGeom>
        </p:spPr>
      </p:pic>
    </p:spTree>
    <p:extLst>
      <p:ext uri="{BB962C8B-B14F-4D97-AF65-F5344CB8AC3E}">
        <p14:creationId xmlns:p14="http://schemas.microsoft.com/office/powerpoint/2010/main" xmlns="" val="21156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Clr>
                <a:srgbClr val="FFCC66"/>
              </a:buClr>
            </a:pPr>
            <a:endParaRPr lang="en-AU" dirty="0" smtClean="0"/>
          </a:p>
          <a:p>
            <a:pPr>
              <a:buClr>
                <a:srgbClr val="FFCC66"/>
              </a:buClr>
              <a:buFont typeface="Arial" panose="020B0604020202020204" pitchFamily="34" charset="0"/>
              <a:buChar char="►"/>
            </a:pPr>
            <a:r>
              <a:rPr lang="en-AU" dirty="0" smtClean="0"/>
              <a:t>The most common respiratory symptoms include </a:t>
            </a:r>
            <a:r>
              <a:rPr lang="en-AU" dirty="0" err="1" smtClean="0"/>
              <a:t>dyspnea</a:t>
            </a:r>
            <a:r>
              <a:rPr lang="en-AU" dirty="0" smtClean="0"/>
              <a:t>, cough and/or sputum production. These symptoms may be under-reported by patients. </a:t>
            </a:r>
          </a:p>
          <a:p>
            <a:pPr>
              <a:buClr>
                <a:srgbClr val="FFCC66"/>
              </a:buClr>
            </a:pPr>
            <a:endParaRPr lang="en-AU" dirty="0" smtClean="0"/>
          </a:p>
          <a:p>
            <a:pPr>
              <a:buClr>
                <a:srgbClr val="FFCC66"/>
              </a:buClr>
              <a:buFont typeface="Arial" panose="020B0604020202020204" pitchFamily="34" charset="0"/>
              <a:buChar char="►"/>
            </a:pPr>
            <a:r>
              <a:rPr lang="en-AU" dirty="0" smtClean="0"/>
              <a:t>The main risk factor for COPD is tobacco smoking but other environmental exposures such as biomass fuel exposure and air pollution may contribute. </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1"/>
          <p:cNvSpPr txBox="1">
            <a:spLocks noChangeArrowheads="1"/>
          </p:cNvSpPr>
          <p:nvPr/>
        </p:nvSpPr>
        <p:spPr bwMode="auto">
          <a:xfrm>
            <a:off x="1475656" y="1196752"/>
            <a:ext cx="6553200" cy="3785652"/>
          </a:xfrm>
          <a:prstGeom prst="rect">
            <a:avLst/>
          </a:prstGeom>
          <a:noFill/>
          <a:ln w="9525">
            <a:noFill/>
            <a:miter lim="800000"/>
            <a:headEnd/>
            <a:tailEnd/>
          </a:ln>
        </p:spPr>
        <p:txBody>
          <a:bodyPr>
            <a:spAutoFit/>
          </a:bodyPr>
          <a:lstStyle/>
          <a:p>
            <a:pPr>
              <a:buClr>
                <a:srgbClr val="FFCC66"/>
              </a:buClr>
            </a:pPr>
            <a:endParaRPr lang="en-AU" sz="2000" b="1" dirty="0">
              <a:solidFill>
                <a:srgbClr val="FAB516"/>
              </a:solidFill>
            </a:endParaRPr>
          </a:p>
          <a:p>
            <a:pPr>
              <a:buClr>
                <a:srgbClr val="FFCC66"/>
              </a:buClr>
            </a:pPr>
            <a:endParaRPr lang="en-AU" sz="2000" dirty="0">
              <a:solidFill>
                <a:srgbClr val="424242"/>
              </a:solidFill>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Besides exposures, host factors predispose individuals to develop COPD. These include genetic abnormalities, abnormal lung development and accelerated aging.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COPD may be punctuated by periods of acute worsening of respiratory symptoms, called exacerbations.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most patients, COPD is associated with significant concomitant chronic diseases, which increase its morbidity and mortality. </a:t>
            </a:r>
          </a:p>
        </p:txBody>
      </p:sp>
      <p:sp>
        <p:nvSpPr>
          <p:cNvPr id="8" name="TextBox 1">
            <a:extLst>
              <a:ext uri="{FF2B5EF4-FFF2-40B4-BE49-F238E27FC236}">
                <a16:creationId xmlns:a16="http://schemas.microsoft.com/office/drawing/2014/main" xmlns="" id="{6994B5D8-FDB3-4301-A5A8-AB1FB69A28A9}"/>
              </a:ext>
            </a:extLst>
          </p:cNvPr>
          <p:cNvSpPr txBox="1">
            <a:spLocks noChangeArrowheads="1"/>
          </p:cNvSpPr>
          <p:nvPr/>
        </p:nvSpPr>
        <p:spPr bwMode="auto">
          <a:xfrm>
            <a:off x="1763688" y="6482167"/>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127674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Prevalence</a:t>
            </a:r>
          </a:p>
        </p:txBody>
      </p:sp>
      <p:sp>
        <p:nvSpPr>
          <p:cNvPr id="6" name="TextBox 1"/>
          <p:cNvSpPr txBox="1">
            <a:spLocks noChangeArrowheads="1"/>
          </p:cNvSpPr>
          <p:nvPr/>
        </p:nvSpPr>
        <p:spPr bwMode="auto">
          <a:xfrm>
            <a:off x="1447800" y="914400"/>
            <a:ext cx="6553200" cy="6247864"/>
          </a:xfrm>
          <a:prstGeom prst="rect">
            <a:avLst/>
          </a:prstGeom>
          <a:noFill/>
          <a:ln w="9525">
            <a:noFill/>
            <a:miter lim="800000"/>
            <a:headEnd/>
            <a:tailEnd/>
          </a:ln>
        </p:spPr>
        <p:txBody>
          <a:bodyPr wrap="square">
            <a:spAutoFit/>
          </a:bodyPr>
          <a:lstStyle/>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Prevalence of COPD was higher in smokers and ex-smokers compared to non-smokers</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Higher in ≥ 40 year group compared to those &lt; 40 </a:t>
            </a: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Higher in men than women </a:t>
            </a:r>
            <a:endParaRPr lang="en-US" sz="20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pPr>
            <a:endParaRPr lang="en-US" sz="20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US" sz="2000" dirty="0" smtClean="0">
                <a:solidFill>
                  <a:srgbClr val="424242"/>
                </a:solidFill>
                <a:latin typeface="Calibri" panose="020F0502020204030204" pitchFamily="34" charset="0"/>
                <a:cs typeface="Calibri" panose="020F0502020204030204" pitchFamily="34" charset="0"/>
              </a:rPr>
              <a:t>With increasing prevalence of smoking in developing countries, and aging populations in high-income countries, the prevalence of COPD is expected to rise over the next 30 years. </a:t>
            </a:r>
          </a:p>
          <a:p>
            <a:pPr marL="342900" indent="-342900">
              <a:buClr>
                <a:srgbClr val="FAB516"/>
              </a:buClr>
              <a:buFont typeface="Arial" panose="020B0604020202020204" pitchFamily="34" charset="0"/>
              <a:buChar char="►"/>
            </a:pPr>
            <a:endParaRPr lang="en-US" sz="20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smtClean="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pPr>
            <a:r>
              <a:rPr lang="en-US" sz="2000" dirty="0" smtClean="0">
                <a:solidFill>
                  <a:srgbClr val="424242"/>
                </a:solidFill>
                <a:latin typeface="Calibri" panose="020F0502020204030204" pitchFamily="34" charset="0"/>
                <a:cs typeface="Calibri" panose="020F0502020204030204" pitchFamily="34" charset="0"/>
              </a:rPr>
              <a:t>                                                                          </a:t>
            </a:r>
            <a:r>
              <a:rPr lang="en-US" sz="2000" dirty="0" err="1" smtClean="0">
                <a:solidFill>
                  <a:srgbClr val="424242"/>
                </a:solidFill>
                <a:latin typeface="Calibri" panose="020F0502020204030204" pitchFamily="34" charset="0"/>
                <a:cs typeface="Calibri" panose="020F0502020204030204" pitchFamily="34" charset="0"/>
              </a:rPr>
              <a:t>Halbert</a:t>
            </a:r>
            <a:r>
              <a:rPr lang="en-US" sz="2000" dirty="0" smtClean="0">
                <a:solidFill>
                  <a:srgbClr val="424242"/>
                </a:solidFill>
                <a:latin typeface="Calibri" panose="020F0502020204030204" pitchFamily="34" charset="0"/>
                <a:cs typeface="Calibri" panose="020F0502020204030204" pitchFamily="34" charset="0"/>
              </a:rPr>
              <a:t> et al, 2006</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7322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16632"/>
            <a:ext cx="1083039" cy="10801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954107"/>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COPD Etiology, Pathobiology &amp; Pathology</a:t>
            </a:r>
            <a:endParaRPr lang="en-US" sz="2800" dirty="0">
              <a:solidFill>
                <a:srgbClr val="FFCC66"/>
              </a:solidFill>
              <a:latin typeface="Tahoma" pitchFamily="34" charset="0"/>
              <a:cs typeface="Tahoma" pitchFamily="34" charset="0"/>
            </a:endParaRPr>
          </a:p>
        </p:txBody>
      </p:sp>
      <p:pic>
        <p:nvPicPr>
          <p:cNvPr id="6" name="Picture 2" descr="figure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2312" y="1694800"/>
            <a:ext cx="7207920" cy="45730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260690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xmlns="" id="{646D1112-FFA5-4AB6-9B21-1BC7721ED73E}"/>
              </a:ext>
            </a:extLst>
          </p:cNvPr>
          <p:cNvSpPr/>
          <p:nvPr/>
        </p:nvSpPr>
        <p:spPr>
          <a:xfrm>
            <a:off x="4166485" y="2132856"/>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473606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p:cNvSpPr txBox="1">
            <a:spLocks noChangeArrowheads="1"/>
          </p:cNvSpPr>
          <p:nvPr/>
        </p:nvSpPr>
        <p:spPr bwMode="auto">
          <a:xfrm>
            <a:off x="1475656" y="1196752"/>
            <a:ext cx="6553200" cy="4708981"/>
          </a:xfrm>
          <a:prstGeom prst="rect">
            <a:avLst/>
          </a:prstGeom>
          <a:noFill/>
          <a:ln w="9525">
            <a:noFill/>
            <a:miter lim="800000"/>
            <a:headEnd/>
            <a:tailEnd/>
          </a:ln>
        </p:spPr>
        <p:txBody>
          <a:bodyPr>
            <a:spAutoFit/>
          </a:bodyPr>
          <a:lstStyle/>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COPD should be considered in any patient who has </a:t>
            </a:r>
            <a:r>
              <a:rPr lang="en-AU" sz="2000" dirty="0" err="1">
                <a:solidFill>
                  <a:srgbClr val="424242"/>
                </a:solidFill>
                <a:latin typeface="Calibri" panose="020F0502020204030204" pitchFamily="34" charset="0"/>
                <a:cs typeface="Calibri" panose="020F0502020204030204" pitchFamily="34" charset="0"/>
              </a:rPr>
              <a:t>dyspnea</a:t>
            </a:r>
            <a:r>
              <a:rPr lang="en-AU" sz="2000" dirty="0">
                <a:solidFill>
                  <a:srgbClr val="424242"/>
                </a:solidFill>
                <a:latin typeface="Calibri" panose="020F0502020204030204" pitchFamily="34" charset="0"/>
                <a:cs typeface="Calibri" panose="020F0502020204030204" pitchFamily="34" charset="0"/>
              </a:rPr>
              <a:t>, chronic cough or sputum production, and/or a history of exposure to risk factors for the disease.</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Spirometry is </a:t>
            </a:r>
            <a:r>
              <a:rPr lang="en-AU" sz="2000" b="1" dirty="0">
                <a:solidFill>
                  <a:srgbClr val="424242"/>
                </a:solidFill>
                <a:latin typeface="Calibri" panose="020F0502020204030204" pitchFamily="34" charset="0"/>
                <a:cs typeface="Calibri" panose="020F0502020204030204" pitchFamily="34" charset="0"/>
              </a:rPr>
              <a:t>required </a:t>
            </a:r>
            <a:r>
              <a:rPr lang="en-AU" sz="2000" dirty="0">
                <a:solidFill>
                  <a:srgbClr val="424242"/>
                </a:solidFill>
                <a:latin typeface="Calibri" panose="020F0502020204030204" pitchFamily="34" charset="0"/>
                <a:cs typeface="Calibri" panose="020F0502020204030204" pitchFamily="34" charset="0"/>
              </a:rPr>
              <a:t>to make the diagnosis; the presence of a post-bronchodilator </a:t>
            </a:r>
            <a:r>
              <a:rPr lang="en-AU" sz="2000" b="1" dirty="0">
                <a:solidFill>
                  <a:srgbClr val="424242"/>
                </a:solidFill>
                <a:latin typeface="Calibri" panose="020F0502020204030204" pitchFamily="34" charset="0"/>
                <a:cs typeface="Calibri" panose="020F0502020204030204" pitchFamily="34" charset="0"/>
              </a:rPr>
              <a:t>FEV1/FVC &lt; 0.70 </a:t>
            </a:r>
            <a:r>
              <a:rPr lang="en-AU" sz="2000" dirty="0">
                <a:solidFill>
                  <a:srgbClr val="424242"/>
                </a:solidFill>
                <a:latin typeface="Calibri" panose="020F0502020204030204" pitchFamily="34" charset="0"/>
                <a:cs typeface="Calibri" panose="020F0502020204030204" pitchFamily="34" charset="0"/>
              </a:rPr>
              <a:t>confirms the presence of persistent airflow limitation.</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goals of COPD assessment are to determine the level of airflow limitation, the impact of disease on the patient’s health status, and the risk of future events (such as exacerbations, hospital admissions, or death), in order to guide therapy.</a:t>
            </a:r>
          </a:p>
        </p:txBody>
      </p:sp>
      <p:sp>
        <p:nvSpPr>
          <p:cNvPr id="8" name="TextBox 1">
            <a:extLst>
              <a:ext uri="{FF2B5EF4-FFF2-40B4-BE49-F238E27FC236}">
                <a16:creationId xmlns:a16="http://schemas.microsoft.com/office/drawing/2014/main" xmlns="" id="{AF4FD708-2D43-4A86-A85A-E08AAE4FD35B}"/>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143944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C27C18F9-459B-4E97-A023-12F468C5FF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3998" y="1484784"/>
            <a:ext cx="5933232" cy="4079097"/>
          </a:xfrm>
          <a:prstGeom prst="rect">
            <a:avLst/>
          </a:prstGeom>
        </p:spPr>
      </p:pic>
    </p:spTree>
    <p:extLst>
      <p:ext uri="{BB962C8B-B14F-4D97-AF65-F5344CB8AC3E}">
        <p14:creationId xmlns:p14="http://schemas.microsoft.com/office/powerpoint/2010/main" xmlns="" val="55887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5722F750-B980-4547-88CA-145C683FB4EA}"/>
              </a:ext>
            </a:extLst>
          </p:cNvPr>
          <p:cNvPicPr>
            <a:picLocks noChangeAspect="1"/>
          </p:cNvPicPr>
          <p:nvPr/>
        </p:nvPicPr>
        <p:blipFill>
          <a:blip r:embed="rId3"/>
          <a:stretch>
            <a:fillRect/>
          </a:stretch>
        </p:blipFill>
        <p:spPr>
          <a:xfrm>
            <a:off x="1043608" y="1347820"/>
            <a:ext cx="7315215" cy="5257811"/>
          </a:xfrm>
          <a:prstGeom prst="rect">
            <a:avLst/>
          </a:prstGeom>
        </p:spPr>
      </p:pic>
    </p:spTree>
    <p:extLst>
      <p:ext uri="{BB962C8B-B14F-4D97-AF65-F5344CB8AC3E}">
        <p14:creationId xmlns:p14="http://schemas.microsoft.com/office/powerpoint/2010/main" xmlns="" val="32142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Chronic obstructive pulmonary disease (COPD) is a common respiratory condition characterized by airflow limitation.</a:t>
            </a:r>
          </a:p>
          <a:p>
            <a:r>
              <a:rPr lang="en-GB" dirty="0" smtClean="0"/>
              <a:t>  Affects more than 5% of the population</a:t>
            </a:r>
          </a:p>
          <a:p>
            <a:r>
              <a:rPr lang="en-GB" dirty="0" smtClean="0"/>
              <a:t>  Associated with high morbidity and mortality. </a:t>
            </a:r>
          </a:p>
          <a:p>
            <a:r>
              <a:rPr lang="en-GB" dirty="0" smtClean="0"/>
              <a:t>Third-ranked </a:t>
            </a:r>
            <a:r>
              <a:rPr lang="en-GB" dirty="0"/>
              <a:t>cause of death in the United States, killing more than 120,000 individuals each </a:t>
            </a:r>
            <a:r>
              <a:rPr lang="en-GB" dirty="0" smtClean="0"/>
              <a:t>year. </a:t>
            </a:r>
            <a:endParaRPr lang="en-GB" dirty="0" smtClean="0"/>
          </a:p>
          <a:p>
            <a:pPr>
              <a:buNone/>
            </a:pPr>
            <a:endParaRPr lang="en-GB" dirty="0" smtClean="0"/>
          </a:p>
          <a:p>
            <a:r>
              <a:rPr lang="en-GB" dirty="0" smtClean="0"/>
              <a:t>As a consequence of its high prevalence and </a:t>
            </a:r>
            <a:r>
              <a:rPr lang="en-GB" dirty="0" err="1" smtClean="0"/>
              <a:t>chronicity</a:t>
            </a:r>
            <a:r>
              <a:rPr lang="en-GB" dirty="0" smtClean="0"/>
              <a:t> </a:t>
            </a:r>
            <a:r>
              <a:rPr lang="en-GB" dirty="0" smtClean="0">
                <a:sym typeface="Wingdings" pitchFamily="2" charset="2"/>
              </a:rPr>
              <a:t> </a:t>
            </a:r>
            <a:r>
              <a:rPr lang="en-GB" dirty="0" smtClean="0"/>
              <a:t> causes </a:t>
            </a:r>
          </a:p>
          <a:p>
            <a:pPr>
              <a:buNone/>
            </a:pPr>
            <a:r>
              <a:rPr lang="en-GB" dirty="0" smtClean="0"/>
              <a:t>-high resource utilization </a:t>
            </a:r>
          </a:p>
          <a:p>
            <a:pPr>
              <a:buNone/>
            </a:pPr>
            <a:r>
              <a:rPr lang="en-GB" dirty="0" smtClean="0"/>
              <a:t>-frequent clinician office visits, frequent hospitalizations due to acute exacerbations, and the need for chronic therapy (</a:t>
            </a:r>
            <a:r>
              <a:rPr lang="en-GB" dirty="0" err="1" smtClean="0"/>
              <a:t>eg</a:t>
            </a:r>
            <a:r>
              <a:rPr lang="en-GB" dirty="0" smtClean="0"/>
              <a:t>, supplemental oxygen therapy, medication).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p:cNvSpPr txBox="1">
            <a:spLocks noChangeArrowheads="1"/>
          </p:cNvSpPr>
          <p:nvPr/>
        </p:nvSpPr>
        <p:spPr bwMode="auto">
          <a:xfrm>
            <a:off x="2195736" y="1556792"/>
            <a:ext cx="5328592" cy="3683060"/>
          </a:xfrm>
          <a:prstGeom prst="rect">
            <a:avLst/>
          </a:prstGeom>
          <a:noFill/>
          <a:ln w="9525">
            <a:noFill/>
            <a:miter lim="800000"/>
            <a:headEnd/>
            <a:tailEnd/>
          </a:ln>
        </p:spPr>
        <p:txBody>
          <a:bodyPr wrap="square">
            <a:spAutoFit/>
          </a:bodyPr>
          <a:lstStyle/>
          <a:p>
            <a:pPr marL="342900" indent="-342900">
              <a:buClr>
                <a:srgbClr val="FAB516"/>
              </a:buClr>
              <a:buFont typeface="Arial" panose="020B0604020202020204" pitchFamily="34" charset="0"/>
              <a:buChar char="►"/>
            </a:pPr>
            <a:r>
              <a:rPr lang="en-US" sz="2000" b="1" dirty="0">
                <a:solidFill>
                  <a:srgbClr val="FAB516"/>
                </a:solidFill>
                <a:latin typeface="Calibri" panose="020F0502020204030204" pitchFamily="34" charset="0"/>
                <a:cs typeface="Calibri" panose="020F0502020204030204" pitchFamily="34" charset="0"/>
              </a:rPr>
              <a:t>Symptoms of COPD</a:t>
            </a:r>
          </a:p>
          <a:p>
            <a:pPr marL="342900" indent="-342900">
              <a:buClr>
                <a:srgbClr val="FFCC66"/>
              </a:buClr>
              <a:buFont typeface="Arial" panose="020B0604020202020204" pitchFamily="34" charset="0"/>
              <a:buChar char="►"/>
            </a:pPr>
            <a:endParaRPr lang="en-US" sz="2000" dirty="0">
              <a:solidFill>
                <a:srgbClr val="424242"/>
              </a:solidFill>
              <a:latin typeface="Calibri" panose="020F0502020204030204" pitchFamily="34" charset="0"/>
              <a:cs typeface="Calibri" panose="020F0502020204030204" pitchFamily="34" charset="0"/>
            </a:endParaRP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Chronic and progressive dyspnea</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Cough</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Sputum production</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Wheezing and chest tightness</a:t>
            </a:r>
          </a:p>
          <a:p>
            <a:pPr marL="800100" lvl="1" indent="-342900">
              <a:buClr>
                <a:srgbClr val="FAB516"/>
              </a:buClr>
              <a:buFont typeface="Wingdings" panose="05000000000000000000" pitchFamily="2" charset="2"/>
              <a:buChar char="Ø"/>
            </a:pPr>
            <a:r>
              <a:rPr lang="en-US" sz="2000" dirty="0">
                <a:solidFill>
                  <a:srgbClr val="424242"/>
                </a:solidFill>
                <a:latin typeface="Calibri" panose="020F0502020204030204" pitchFamily="34" charset="0"/>
                <a:cs typeface="Calibri" panose="020F0502020204030204" pitchFamily="34" charset="0"/>
              </a:rPr>
              <a:t>Others – including fatigue, weight loss, anorexia, syncope, rib fractures, ankle swelling, depression, anxiety.</a:t>
            </a:r>
          </a:p>
          <a:p>
            <a:pPr marL="342900" indent="-342900">
              <a:buClr>
                <a:srgbClr val="FFCC66"/>
              </a:buClr>
              <a:buFont typeface="Wingdings" panose="05000000000000000000" pitchFamily="2" charset="2"/>
              <a:buChar char="§"/>
            </a:pPr>
            <a:endParaRPr lang="en-US" sz="2000" dirty="0"/>
          </a:p>
          <a:p>
            <a:pPr>
              <a:buClr>
                <a:srgbClr val="FFCC66"/>
              </a:buClr>
            </a:pPr>
            <a:endParaRPr lang="en-US" sz="2000" dirty="0"/>
          </a:p>
          <a:p>
            <a:pPr marL="342900" indent="-342900">
              <a:buClr>
                <a:srgbClr val="FFCC66"/>
              </a:buClr>
              <a:buFont typeface="Arial" panose="020B0604020202020204" pitchFamily="34" charset="0"/>
              <a:buChar char="►"/>
            </a:pPr>
            <a:endParaRPr lang="en-US" sz="2000" u="sng" baseline="30000" dirty="0"/>
          </a:p>
        </p:txBody>
      </p:sp>
    </p:spTree>
    <p:extLst>
      <p:ext uri="{BB962C8B-B14F-4D97-AF65-F5344CB8AC3E}">
        <p14:creationId xmlns:p14="http://schemas.microsoft.com/office/powerpoint/2010/main" xmlns="" val="7381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Diagnosis and Initial Assessment</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38140C9D-4EB1-47FB-B54F-90F7BBDCF9CD}"/>
              </a:ext>
            </a:extLst>
          </p:cNvPr>
          <p:cNvPicPr>
            <a:picLocks noChangeAspect="1"/>
          </p:cNvPicPr>
          <p:nvPr/>
        </p:nvPicPr>
        <p:blipFill>
          <a:blip r:embed="rId3"/>
          <a:stretch>
            <a:fillRect/>
          </a:stretch>
        </p:blipFill>
        <p:spPr>
          <a:xfrm>
            <a:off x="914392" y="1328747"/>
            <a:ext cx="7315215" cy="4800610"/>
          </a:xfrm>
          <a:prstGeom prst="rect">
            <a:avLst/>
          </a:prstGeom>
        </p:spPr>
      </p:pic>
    </p:spTree>
    <p:extLst>
      <p:ext uri="{BB962C8B-B14F-4D97-AF65-F5344CB8AC3E}">
        <p14:creationId xmlns:p14="http://schemas.microsoft.com/office/powerpoint/2010/main" xmlns="" val="1640091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521661"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Medical History</a:t>
            </a:r>
          </a:p>
        </p:txBody>
      </p:sp>
      <p:sp>
        <p:nvSpPr>
          <p:cNvPr id="6" name="TextBox 1"/>
          <p:cNvSpPr txBox="1">
            <a:spLocks noChangeArrowheads="1"/>
          </p:cNvSpPr>
          <p:nvPr/>
        </p:nvSpPr>
        <p:spPr bwMode="auto">
          <a:xfrm>
            <a:off x="1043608" y="1102693"/>
            <a:ext cx="7652460" cy="491416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Patient’s exposure to risk factors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Past medical history</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Family history of COPD or other chronic respiratory disease.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Pattern of symptom development </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History of exacerbations or previous hospitalizations for respiratory disorder</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Presence of comorbidities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Impact of disease on patient’s life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Social and family support available to the patient.</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Possibilities for reducing risk factors, especially smoking cessation.</a:t>
            </a:r>
            <a:endParaRPr lang="en-US"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000" u="sng" baseline="30000" dirty="0"/>
          </a:p>
        </p:txBody>
      </p:sp>
      <p:sp>
        <p:nvSpPr>
          <p:cNvPr id="8" name="TextBox 1">
            <a:extLst>
              <a:ext uri="{FF2B5EF4-FFF2-40B4-BE49-F238E27FC236}">
                <a16:creationId xmlns:a16="http://schemas.microsoft.com/office/drawing/2014/main" xmlns="" id="{B97AE1CA-5348-480A-B048-C60248EC176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245864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76" y="404664"/>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Post-bronchodilator FEV</a:t>
            </a:r>
            <a:r>
              <a:rPr lang="en-US" sz="2800" baseline="-25000" dirty="0">
                <a:solidFill>
                  <a:srgbClr val="FAB516"/>
                </a:solidFill>
                <a:latin typeface="Tahoma" pitchFamily="34" charset="0"/>
                <a:cs typeface="Tahoma" pitchFamily="34" charset="0"/>
              </a:rPr>
              <a:t>1</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D59DFE63-7F0E-4847-B219-4A10231FF6C6}"/>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xmlns="" val="248078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Choice of thresholds</a:t>
            </a:r>
          </a:p>
        </p:txBody>
      </p:sp>
      <p:sp>
        <p:nvSpPr>
          <p:cNvPr id="8" name="TextBox 1"/>
          <p:cNvSpPr txBox="1">
            <a:spLocks noChangeArrowheads="1"/>
          </p:cNvSpPr>
          <p:nvPr/>
        </p:nvSpPr>
        <p:spPr bwMode="auto">
          <a:xfrm>
            <a:off x="1218145" y="1916832"/>
            <a:ext cx="7652460" cy="2246769"/>
          </a:xfrm>
          <a:prstGeom prst="rect">
            <a:avLst/>
          </a:prstGeom>
          <a:noFill/>
          <a:ln w="9525">
            <a:noFill/>
            <a:miter lim="800000"/>
            <a:headEnd/>
            <a:tailEnd/>
          </a:ln>
        </p:spPr>
        <p:txBody>
          <a:bodyPr wrap="square">
            <a:spAutoFit/>
          </a:bodyPr>
          <a:lstStyle/>
          <a:p>
            <a:pPr marL="342900" indent="-342900">
              <a:spcAft>
                <a:spcPts val="1200"/>
              </a:spcAft>
              <a:buClr>
                <a:srgbClr val="FAB516"/>
              </a:buClr>
              <a:buFont typeface="Arial" panose="020B0604020202020204" pitchFamily="34" charset="0"/>
              <a:buChar char="►"/>
            </a:pPr>
            <a:r>
              <a:rPr lang="en-AU" sz="2000" dirty="0">
                <a:solidFill>
                  <a:srgbClr val="424242"/>
                </a:solidFill>
              </a:rPr>
              <a:t>COPD Assessment Test (CAT</a:t>
            </a:r>
            <a:r>
              <a:rPr lang="en-AU" sz="2000" baseline="30000" dirty="0">
                <a:solidFill>
                  <a:srgbClr val="424242"/>
                </a:solidFill>
              </a:rPr>
              <a:t>TM</a:t>
            </a:r>
            <a:r>
              <a:rPr lang="en-AU" sz="2000" dirty="0">
                <a:solidFill>
                  <a:srgbClr val="424242"/>
                </a:solidFill>
              </a:rPr>
              <a:t>)</a:t>
            </a:r>
            <a:endParaRPr lang="en-AU" sz="2000" baseline="30000" dirty="0">
              <a:solidFill>
                <a:srgbClr val="424242"/>
              </a:solidFill>
            </a:endParaRPr>
          </a:p>
          <a:p>
            <a:pPr marL="342900" indent="-342900">
              <a:spcAft>
                <a:spcPts val="1200"/>
              </a:spcAft>
              <a:buClr>
                <a:srgbClr val="FAB516"/>
              </a:buClr>
              <a:buFont typeface="Arial" panose="020B0604020202020204" pitchFamily="34" charset="0"/>
              <a:buChar char="►"/>
            </a:pPr>
            <a:r>
              <a:rPr lang="en-AU" sz="2000" dirty="0">
                <a:solidFill>
                  <a:srgbClr val="424242"/>
                </a:solidFill>
              </a:rPr>
              <a:t>Chronic Respiratory Questionnaire (CCQ</a:t>
            </a:r>
            <a:r>
              <a:rPr lang="en-AU" sz="2000" baseline="30000" dirty="0">
                <a:solidFill>
                  <a:srgbClr val="424242"/>
                </a:solidFill>
              </a:rPr>
              <a:t>® </a:t>
            </a:r>
            <a:r>
              <a:rPr lang="en-AU" sz="2000" dirty="0">
                <a:solidFill>
                  <a:srgbClr val="424242"/>
                </a:solidFill>
              </a:rPr>
              <a:t>)</a:t>
            </a:r>
          </a:p>
          <a:p>
            <a:pPr marL="342900" indent="-342900">
              <a:spcAft>
                <a:spcPts val="1200"/>
              </a:spcAft>
              <a:buClr>
                <a:srgbClr val="FAB516"/>
              </a:buClr>
              <a:buFont typeface="Arial" panose="020B0604020202020204" pitchFamily="34" charset="0"/>
              <a:buChar char="►"/>
            </a:pPr>
            <a:r>
              <a:rPr lang="en-US" sz="2000" dirty="0">
                <a:solidFill>
                  <a:srgbClr val="424242"/>
                </a:solidFill>
              </a:rPr>
              <a:t>St George’s Respiratory Questionnaire (SGRQ)</a:t>
            </a:r>
          </a:p>
          <a:p>
            <a:pPr marL="342900" indent="-342900">
              <a:spcAft>
                <a:spcPts val="1200"/>
              </a:spcAft>
              <a:buClr>
                <a:srgbClr val="FAB516"/>
              </a:buClr>
              <a:buFont typeface="Arial" panose="020B0604020202020204" pitchFamily="34" charset="0"/>
              <a:buChar char="►"/>
            </a:pPr>
            <a:r>
              <a:rPr lang="en-US" sz="2000" dirty="0">
                <a:solidFill>
                  <a:srgbClr val="424242"/>
                </a:solidFill>
              </a:rPr>
              <a:t>Chronic Respiratory Questionnaire (CRQ)</a:t>
            </a:r>
          </a:p>
          <a:p>
            <a:pPr marL="342900" indent="-342900">
              <a:spcAft>
                <a:spcPts val="1200"/>
              </a:spcAft>
              <a:buClr>
                <a:srgbClr val="FAB516"/>
              </a:buClr>
              <a:buFont typeface="Arial" panose="020B0604020202020204" pitchFamily="34" charset="0"/>
              <a:buChar char="►"/>
            </a:pPr>
            <a:r>
              <a:rPr lang="en-US" sz="2000" dirty="0">
                <a:solidFill>
                  <a:srgbClr val="424242"/>
                </a:solidFill>
              </a:rPr>
              <a:t>Modified Medical Research Council (</a:t>
            </a:r>
            <a:r>
              <a:rPr lang="en-US" sz="2000" dirty="0" err="1">
                <a:solidFill>
                  <a:srgbClr val="424242"/>
                </a:solidFill>
              </a:rPr>
              <a:t>mMRC</a:t>
            </a:r>
            <a:r>
              <a:rPr lang="en-US" sz="2000" dirty="0">
                <a:solidFill>
                  <a:srgbClr val="424242"/>
                </a:solidFill>
              </a:rPr>
              <a:t>) questionnaire</a:t>
            </a:r>
          </a:p>
        </p:txBody>
      </p:sp>
      <p:sp>
        <p:nvSpPr>
          <p:cNvPr id="11" name="TextBox 1">
            <a:extLst>
              <a:ext uri="{FF2B5EF4-FFF2-40B4-BE49-F238E27FC236}">
                <a16:creationId xmlns:a16="http://schemas.microsoft.com/office/drawing/2014/main" xmlns="" id="{74F6461F-34FB-4880-BA00-E4E0D4D738D5}"/>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195538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COPD Assessment Test (CAT</a:t>
            </a:r>
            <a:r>
              <a:rPr lang="en-US" sz="2800" baseline="30000" dirty="0">
                <a:solidFill>
                  <a:srgbClr val="FAB516"/>
                </a:solidFill>
                <a:latin typeface="Tahoma" pitchFamily="34" charset="0"/>
                <a:cs typeface="Tahoma" pitchFamily="34" charset="0"/>
              </a:rPr>
              <a:t>TM</a:t>
            </a:r>
            <a:r>
              <a:rPr lang="en-US" sz="2800" dirty="0">
                <a:solidFill>
                  <a:srgbClr val="FAB516"/>
                </a:solidFill>
                <a:latin typeface="Tahoma" pitchFamily="34" charset="0"/>
                <a:cs typeface="Tahoma" pitchFamily="34" charset="0"/>
              </a:rPr>
              <a:t>)</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3" name="Picture 2">
            <a:extLst>
              <a:ext uri="{FF2B5EF4-FFF2-40B4-BE49-F238E27FC236}">
                <a16:creationId xmlns:a16="http://schemas.microsoft.com/office/drawing/2014/main" xmlns="" id="{74506C18-1C37-4EFF-9551-4B6C868FB52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9514" y="1026489"/>
            <a:ext cx="6177888" cy="5405652"/>
          </a:xfrm>
          <a:prstGeom prst="rect">
            <a:avLst/>
          </a:prstGeom>
        </p:spPr>
      </p:pic>
    </p:spTree>
    <p:extLst>
      <p:ext uri="{BB962C8B-B14F-4D97-AF65-F5344CB8AC3E}">
        <p14:creationId xmlns:p14="http://schemas.microsoft.com/office/powerpoint/2010/main" xmlns="" val="2974662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Modified MRC dyspnea scale</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AAFCFC1E-6256-4A64-9CDD-21B32102BEC8}"/>
              </a:ext>
            </a:extLst>
          </p:cNvPr>
          <p:cNvPicPr>
            <a:picLocks noChangeAspect="1"/>
          </p:cNvPicPr>
          <p:nvPr/>
        </p:nvPicPr>
        <p:blipFill>
          <a:blip r:embed="rId3"/>
          <a:stretch>
            <a:fillRect/>
          </a:stretch>
        </p:blipFill>
        <p:spPr>
          <a:xfrm>
            <a:off x="1167307" y="1412776"/>
            <a:ext cx="7315215" cy="4572009"/>
          </a:xfrm>
          <a:prstGeom prst="rect">
            <a:avLst/>
          </a:prstGeom>
        </p:spPr>
      </p:pic>
    </p:spTree>
    <p:extLst>
      <p:ext uri="{BB962C8B-B14F-4D97-AF65-F5344CB8AC3E}">
        <p14:creationId xmlns:p14="http://schemas.microsoft.com/office/powerpoint/2010/main" xmlns="" val="546520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ABCD Assessment Tool</a:t>
            </a:r>
          </a:p>
        </p:txBody>
      </p:sp>
      <p:sp>
        <p:nvSpPr>
          <p:cNvPr id="8" name="TextBox 1"/>
          <p:cNvSpPr txBox="1">
            <a:spLocks noChangeArrowheads="1"/>
          </p:cNvSpPr>
          <p:nvPr/>
        </p:nvSpPr>
        <p:spPr bwMode="auto">
          <a:xfrm>
            <a:off x="1299955" y="1196752"/>
            <a:ext cx="7652460" cy="491416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b="1" dirty="0">
                <a:solidFill>
                  <a:srgbClr val="FAB516"/>
                </a:solidFill>
                <a:latin typeface="Calibri" panose="020F0502020204030204" pitchFamily="34" charset="0"/>
                <a:cs typeface="Calibri" panose="020F0502020204030204" pitchFamily="34" charset="0"/>
              </a:rPr>
              <a:t>Example</a:t>
            </a:r>
          </a:p>
          <a:p>
            <a:pPr>
              <a:buClr>
                <a:srgbClr val="FFCC66"/>
              </a:buCl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Consider two patients:</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Both patients with FEV</a:t>
            </a:r>
            <a:r>
              <a:rPr lang="en-GB" sz="2000" baseline="-25000" dirty="0">
                <a:solidFill>
                  <a:srgbClr val="424242"/>
                </a:solidFill>
                <a:latin typeface="Calibri" panose="020F0502020204030204" pitchFamily="34" charset="0"/>
                <a:cs typeface="Calibri" panose="020F0502020204030204" pitchFamily="34" charset="0"/>
              </a:rPr>
              <a:t>1</a:t>
            </a:r>
            <a:r>
              <a:rPr lang="en-GB" sz="2000" dirty="0">
                <a:solidFill>
                  <a:srgbClr val="424242"/>
                </a:solidFill>
                <a:latin typeface="Calibri" panose="020F0502020204030204" pitchFamily="34" charset="0"/>
                <a:cs typeface="Calibri" panose="020F0502020204030204" pitchFamily="34" charset="0"/>
              </a:rPr>
              <a:t> &lt; 30% of predicted</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Both with CAT scores of 18</a:t>
            </a:r>
          </a:p>
          <a:p>
            <a:pPr marL="800100" lvl="1" indent="-342900">
              <a:buClr>
                <a:srgbClr val="FFCC66"/>
              </a:buClr>
              <a:buFont typeface="Wingdings" panose="05000000000000000000" pitchFamily="2" charset="2"/>
              <a:buChar char="Ø"/>
            </a:pPr>
            <a:r>
              <a:rPr lang="en-GB" sz="2000" dirty="0">
                <a:solidFill>
                  <a:srgbClr val="424242"/>
                </a:solidFill>
                <a:latin typeface="Calibri" panose="020F0502020204030204" pitchFamily="34" charset="0"/>
                <a:cs typeface="Calibri" panose="020F0502020204030204" pitchFamily="34" charset="0"/>
              </a:rPr>
              <a:t>But, one with </a:t>
            </a:r>
            <a:r>
              <a:rPr lang="en-GB" sz="2000" b="1" dirty="0">
                <a:solidFill>
                  <a:srgbClr val="FAB516"/>
                </a:solidFill>
                <a:latin typeface="Calibri" panose="020F0502020204030204" pitchFamily="34" charset="0"/>
                <a:cs typeface="Calibri" panose="020F0502020204030204" pitchFamily="34" charset="0"/>
              </a:rPr>
              <a:t>0 exacerbations </a:t>
            </a:r>
            <a:r>
              <a:rPr lang="en-GB" sz="2000" dirty="0">
                <a:solidFill>
                  <a:srgbClr val="424242"/>
                </a:solidFill>
                <a:latin typeface="Calibri" panose="020F0502020204030204" pitchFamily="34" charset="0"/>
                <a:cs typeface="Calibri" panose="020F0502020204030204" pitchFamily="34" charset="0"/>
              </a:rPr>
              <a:t>in the past year and the other with </a:t>
            </a:r>
            <a:r>
              <a:rPr lang="en-GB" sz="2000" b="1" dirty="0">
                <a:solidFill>
                  <a:srgbClr val="FAB516"/>
                </a:solidFill>
                <a:latin typeface="Calibri" panose="020F0502020204030204" pitchFamily="34" charset="0"/>
                <a:cs typeface="Calibri" panose="020F0502020204030204" pitchFamily="34" charset="0"/>
              </a:rPr>
              <a:t>3 exacerbations </a:t>
            </a:r>
            <a:r>
              <a:rPr lang="en-GB" sz="2000" dirty="0">
                <a:solidFill>
                  <a:srgbClr val="424242"/>
                </a:solidFill>
                <a:latin typeface="Calibri" panose="020F0502020204030204" pitchFamily="34" charset="0"/>
                <a:cs typeface="Calibri" panose="020F0502020204030204" pitchFamily="34" charset="0"/>
              </a:rPr>
              <a:t>in the past year. </a:t>
            </a:r>
          </a:p>
          <a:p>
            <a:pPr marL="800100" lvl="1" indent="-342900">
              <a:buClr>
                <a:srgbClr val="FFCC66"/>
              </a:buClr>
              <a:buFont typeface="Wingdings" panose="05000000000000000000" pitchFamily="2" charset="2"/>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Both would have been labelled </a:t>
            </a:r>
            <a:r>
              <a:rPr lang="en-GB" sz="2000" b="1" dirty="0">
                <a:solidFill>
                  <a:srgbClr val="FAB516"/>
                </a:solidFill>
                <a:latin typeface="Calibri" panose="020F0502020204030204" pitchFamily="34" charset="0"/>
                <a:cs typeface="Calibri" panose="020F0502020204030204" pitchFamily="34" charset="0"/>
              </a:rPr>
              <a:t>GOLD D</a:t>
            </a:r>
            <a:r>
              <a:rPr lang="en-GB" sz="2000" dirty="0">
                <a:solidFill>
                  <a:srgbClr val="424242"/>
                </a:solidFill>
                <a:latin typeface="Calibri" panose="020F0502020204030204" pitchFamily="34" charset="0"/>
                <a:cs typeface="Calibri" panose="020F0502020204030204" pitchFamily="34" charset="0"/>
              </a:rPr>
              <a:t> in the prior classification scheme. </a:t>
            </a: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With the new proposed scheme, the subject with 3 exacerbations in the past year would be labelled </a:t>
            </a:r>
            <a:r>
              <a:rPr lang="en-GB" sz="2000" b="1" dirty="0">
                <a:solidFill>
                  <a:srgbClr val="FAB516"/>
                </a:solidFill>
                <a:latin typeface="Calibri" panose="020F0502020204030204" pitchFamily="34" charset="0"/>
                <a:cs typeface="Calibri" panose="020F0502020204030204" pitchFamily="34" charset="0"/>
              </a:rPr>
              <a:t>GOLD grade 4, group D</a:t>
            </a:r>
            <a:r>
              <a:rPr lang="en-GB" sz="2000" dirty="0">
                <a:solidFill>
                  <a:srgbClr val="424242"/>
                </a:solidFill>
                <a:latin typeface="Calibri" panose="020F0502020204030204" pitchFamily="34" charset="0"/>
                <a:cs typeface="Calibri" panose="020F0502020204030204" pitchFamily="34" charset="0"/>
              </a:rPr>
              <a:t>.</a:t>
            </a: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 other patient, who has had no exacerbations, would be classified as </a:t>
            </a:r>
            <a:r>
              <a:rPr lang="en-GB" sz="2000" b="1" dirty="0">
                <a:solidFill>
                  <a:srgbClr val="FAB516"/>
                </a:solidFill>
                <a:latin typeface="Calibri" panose="020F0502020204030204" pitchFamily="34" charset="0"/>
                <a:cs typeface="Calibri" panose="020F0502020204030204" pitchFamily="34" charset="0"/>
              </a:rPr>
              <a:t>GOLD grade 4, group B</a:t>
            </a:r>
            <a:r>
              <a:rPr lang="en-GB" sz="2000" dirty="0">
                <a:solidFill>
                  <a:srgbClr val="424242"/>
                </a:solidFill>
                <a:latin typeface="Calibri" panose="020F0502020204030204" pitchFamily="34" charset="0"/>
                <a:cs typeface="Calibri" panose="020F0502020204030204" pitchFamily="34" charset="0"/>
              </a:rPr>
              <a:t>. </a:t>
            </a: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US" sz="2000" u="sng" baseline="30000" dirty="0"/>
          </a:p>
        </p:txBody>
      </p:sp>
      <p:sp>
        <p:nvSpPr>
          <p:cNvPr id="6" name="TextBox 1">
            <a:extLst>
              <a:ext uri="{FF2B5EF4-FFF2-40B4-BE49-F238E27FC236}">
                <a16:creationId xmlns:a16="http://schemas.microsoft.com/office/drawing/2014/main" xmlns="" id="{AF4012BD-11E6-4822-896D-69A2880B8112}"/>
              </a:ext>
            </a:extLst>
          </p:cNvPr>
          <p:cNvSpPr txBox="1">
            <a:spLocks noChangeArrowheads="1"/>
          </p:cNvSpPr>
          <p:nvPr/>
        </p:nvSpPr>
        <p:spPr bwMode="auto">
          <a:xfrm>
            <a:off x="1812032" y="6476933"/>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524228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Summary</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E5336042-B73E-47DF-A492-1604EBE0C101}"/>
              </a:ext>
            </a:extLst>
          </p:cNvPr>
          <p:cNvPicPr>
            <a:picLocks noChangeAspect="1"/>
          </p:cNvPicPr>
          <p:nvPr/>
        </p:nvPicPr>
        <p:blipFill>
          <a:blip r:embed="rId3"/>
          <a:stretch>
            <a:fillRect/>
          </a:stretch>
        </p:blipFill>
        <p:spPr>
          <a:xfrm>
            <a:off x="1178818" y="1900249"/>
            <a:ext cx="7315215" cy="3657607"/>
          </a:xfrm>
          <a:prstGeom prst="rect">
            <a:avLst/>
          </a:prstGeom>
        </p:spPr>
      </p:pic>
    </p:spTree>
    <p:extLst>
      <p:ext uri="{BB962C8B-B14F-4D97-AF65-F5344CB8AC3E}">
        <p14:creationId xmlns:p14="http://schemas.microsoft.com/office/powerpoint/2010/main" xmlns="" val="1995563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Alpha-1 antitrypsin deficiency (AATD) </a:t>
            </a:r>
          </a:p>
        </p:txBody>
      </p:sp>
      <p:sp>
        <p:nvSpPr>
          <p:cNvPr id="8" name="TextBox 1"/>
          <p:cNvSpPr txBox="1">
            <a:spLocks noChangeArrowheads="1"/>
          </p:cNvSpPr>
          <p:nvPr/>
        </p:nvSpPr>
        <p:spPr bwMode="auto">
          <a:xfrm>
            <a:off x="1299955" y="1196752"/>
            <a:ext cx="7652460" cy="5221942"/>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a:buClr>
                <a:srgbClr val="FFCC66"/>
              </a:buClr>
            </a:pPr>
            <a:r>
              <a:rPr lang="en-GB" sz="2000" b="1" dirty="0">
                <a:solidFill>
                  <a:srgbClr val="FAB516"/>
                </a:solidFill>
                <a:latin typeface="Calibri" panose="020F0502020204030204" pitchFamily="34" charset="0"/>
                <a:cs typeface="Calibri" panose="020F0502020204030204" pitchFamily="34" charset="0"/>
              </a:rPr>
              <a:t>AATD screening</a:t>
            </a:r>
          </a:p>
          <a:p>
            <a:pPr>
              <a:buClr>
                <a:srgbClr val="FFCC66"/>
              </a:buClr>
            </a:pPr>
            <a:endParaRPr lang="en-GB" sz="2000" dirty="0">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smtClean="0">
                <a:solidFill>
                  <a:srgbClr val="424242"/>
                </a:solidFill>
                <a:latin typeface="Calibri" panose="020F0502020204030204" pitchFamily="34" charset="0"/>
                <a:cs typeface="Calibri" panose="020F0502020204030204" pitchFamily="34" charset="0"/>
              </a:rPr>
              <a:t>The WHO recommends </a:t>
            </a:r>
            <a:r>
              <a:rPr lang="en-GB" sz="2000" dirty="0">
                <a:solidFill>
                  <a:srgbClr val="424242"/>
                </a:solidFill>
                <a:latin typeface="Calibri" panose="020F0502020204030204" pitchFamily="34" charset="0"/>
                <a:cs typeface="Calibri" panose="020F0502020204030204" pitchFamily="34" charset="0"/>
              </a:rPr>
              <a:t>that all patients with a diagnosis of COPD </a:t>
            </a:r>
            <a:r>
              <a:rPr lang="en-GB" sz="2000" b="1" dirty="0">
                <a:solidFill>
                  <a:srgbClr val="424242"/>
                </a:solidFill>
                <a:latin typeface="Calibri" panose="020F0502020204030204" pitchFamily="34" charset="0"/>
                <a:cs typeface="Calibri" panose="020F0502020204030204" pitchFamily="34" charset="0"/>
              </a:rPr>
              <a:t>should be screened once </a:t>
            </a:r>
            <a:r>
              <a:rPr lang="en-GB" sz="2000" dirty="0">
                <a:solidFill>
                  <a:srgbClr val="424242"/>
                </a:solidFill>
                <a:latin typeface="Calibri" panose="020F0502020204030204" pitchFamily="34" charset="0"/>
                <a:cs typeface="Calibri" panose="020F0502020204030204" pitchFamily="34" charset="0"/>
              </a:rPr>
              <a:t>especially in areas with high AATD prevalence.</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AATD patients are typically </a:t>
            </a:r>
            <a:r>
              <a:rPr lang="en-GB" sz="2000" b="1" dirty="0">
                <a:solidFill>
                  <a:srgbClr val="424242"/>
                </a:solidFill>
                <a:latin typeface="Calibri" panose="020F0502020204030204" pitchFamily="34" charset="0"/>
                <a:cs typeface="Calibri" panose="020F0502020204030204" pitchFamily="34" charset="0"/>
              </a:rPr>
              <a:t>&lt; 45 years </a:t>
            </a:r>
            <a:r>
              <a:rPr lang="en-GB" sz="2000" dirty="0">
                <a:solidFill>
                  <a:srgbClr val="424242"/>
                </a:solidFill>
                <a:latin typeface="Calibri" panose="020F0502020204030204" pitchFamily="34" charset="0"/>
                <a:cs typeface="Calibri" panose="020F0502020204030204" pitchFamily="34" charset="0"/>
              </a:rPr>
              <a:t>with </a:t>
            </a:r>
            <a:r>
              <a:rPr lang="en-GB" sz="2000" dirty="0" err="1">
                <a:solidFill>
                  <a:srgbClr val="424242"/>
                </a:solidFill>
                <a:latin typeface="Calibri" panose="020F0502020204030204" pitchFamily="34" charset="0"/>
                <a:cs typeface="Calibri" panose="020F0502020204030204" pitchFamily="34" charset="0"/>
              </a:rPr>
              <a:t>panlobular</a:t>
            </a:r>
            <a:r>
              <a:rPr lang="en-GB" sz="2000" dirty="0">
                <a:solidFill>
                  <a:srgbClr val="424242"/>
                </a:solidFill>
                <a:latin typeface="Calibri" panose="020F0502020204030204" pitchFamily="34" charset="0"/>
                <a:cs typeface="Calibri" panose="020F0502020204030204" pitchFamily="34" charset="0"/>
              </a:rPr>
              <a:t> basal emphysema</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Delay in diagnosis in older AATD patients presents as more typical distribution of emphysema (</a:t>
            </a:r>
            <a:r>
              <a:rPr lang="en-GB" sz="2000" dirty="0" err="1">
                <a:solidFill>
                  <a:srgbClr val="424242"/>
                </a:solidFill>
                <a:latin typeface="Calibri" panose="020F0502020204030204" pitchFamily="34" charset="0"/>
                <a:cs typeface="Calibri" panose="020F0502020204030204" pitchFamily="34" charset="0"/>
              </a:rPr>
              <a:t>centrilobular</a:t>
            </a:r>
            <a:r>
              <a:rPr lang="en-GB" sz="2000" dirty="0">
                <a:solidFill>
                  <a:srgbClr val="424242"/>
                </a:solidFill>
                <a:latin typeface="Calibri" panose="020F0502020204030204" pitchFamily="34" charset="0"/>
                <a:cs typeface="Calibri" panose="020F0502020204030204" pitchFamily="34" charset="0"/>
              </a:rPr>
              <a:t> apical).</a:t>
            </a:r>
          </a:p>
          <a:p>
            <a:pPr marL="342900" indent="-342900">
              <a:buClr>
                <a:srgbClr val="FAB51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 low concentration (&lt; 20% normal) is highly suggestive of homozygous deficiency. </a:t>
            </a: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US" sz="2000" u="sng" baseline="30000" dirty="0"/>
          </a:p>
        </p:txBody>
      </p:sp>
      <p:sp>
        <p:nvSpPr>
          <p:cNvPr id="6" name="TextBox 1">
            <a:extLst>
              <a:ext uri="{FF2B5EF4-FFF2-40B4-BE49-F238E27FC236}">
                <a16:creationId xmlns:a16="http://schemas.microsoft.com/office/drawing/2014/main" xmlns="" id="{19D969E6-D884-486A-A517-C8AC547EF4C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291410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GB" dirty="0" smtClean="0"/>
              <a:t>Establishing a correct diagnosis of COPD is important because appropriate management can </a:t>
            </a:r>
            <a:r>
              <a:rPr lang="en-GB" dirty="0" smtClean="0">
                <a:sym typeface="Wingdings" pitchFamily="2" charset="2"/>
              </a:rPr>
              <a:t></a:t>
            </a:r>
          </a:p>
          <a:p>
            <a:pPr>
              <a:buNone/>
            </a:pPr>
            <a:endParaRPr lang="en-GB" dirty="0" smtClean="0">
              <a:sym typeface="Wingdings" pitchFamily="2" charset="2"/>
            </a:endParaRPr>
          </a:p>
          <a:p>
            <a:pPr>
              <a:buFontTx/>
              <a:buChar char="-"/>
            </a:pPr>
            <a:r>
              <a:rPr lang="en-GB" dirty="0" smtClean="0"/>
              <a:t>Decrease symptoms (especially </a:t>
            </a:r>
            <a:r>
              <a:rPr lang="en-GB" dirty="0" err="1" smtClean="0"/>
              <a:t>dyspnea</a:t>
            </a:r>
            <a:r>
              <a:rPr lang="en-GB" dirty="0" smtClean="0"/>
              <a:t>).</a:t>
            </a:r>
          </a:p>
          <a:p>
            <a:pPr>
              <a:buFontTx/>
              <a:buChar char="-"/>
            </a:pPr>
            <a:r>
              <a:rPr lang="en-GB" dirty="0" smtClean="0"/>
              <a:t>Reduce the frequency and severity of exacerbations.</a:t>
            </a:r>
          </a:p>
          <a:p>
            <a:pPr>
              <a:buFontTx/>
              <a:buChar char="-"/>
            </a:pPr>
            <a:r>
              <a:rPr lang="en-GB" dirty="0" smtClean="0"/>
              <a:t>Improve health status, improve exercise capacity.</a:t>
            </a:r>
          </a:p>
          <a:p>
            <a:pPr>
              <a:buFontTx/>
              <a:buChar char="-"/>
            </a:pPr>
            <a:r>
              <a:rPr lang="en-GB" dirty="0" smtClean="0"/>
              <a:t> Prolong survival. </a:t>
            </a:r>
          </a:p>
          <a:p>
            <a:endParaRPr lang="en-GB" dirty="0"/>
          </a:p>
          <a:p>
            <a:r>
              <a:rPr lang="en-GB" dirty="0" smtClean="0"/>
              <a:t>As current and former smokers are also at risk for a number of other medical problems for which treatment is very different, respiratory symptoms should not be attributed to COPD without appropriate evaluation and diagnosis.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7CE69EE9-DD83-4466-9407-B98CA2DA90AF}"/>
              </a:ext>
            </a:extLst>
          </p:cNvPr>
          <p:cNvPicPr>
            <a:picLocks noChangeAspect="1"/>
          </p:cNvPicPr>
          <p:nvPr/>
        </p:nvPicPr>
        <p:blipFill>
          <a:blip r:embed="rId3"/>
          <a:stretch>
            <a:fillRect/>
          </a:stretch>
        </p:blipFill>
        <p:spPr>
          <a:xfrm>
            <a:off x="1907704" y="188640"/>
            <a:ext cx="5729461" cy="6266597"/>
          </a:xfrm>
          <a:prstGeom prst="rect">
            <a:avLst/>
          </a:prstGeom>
        </p:spPr>
      </p:pic>
    </p:spTree>
    <p:extLst>
      <p:ext uri="{BB962C8B-B14F-4D97-AF65-F5344CB8AC3E}">
        <p14:creationId xmlns:p14="http://schemas.microsoft.com/office/powerpoint/2010/main" xmlns="" val="451818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xmlns="" id="{646D1112-FFA5-4AB6-9B21-1BC7721ED73E}"/>
              </a:ext>
            </a:extLst>
          </p:cNvPr>
          <p:cNvSpPr/>
          <p:nvPr/>
        </p:nvSpPr>
        <p:spPr>
          <a:xfrm>
            <a:off x="4198950" y="2924944"/>
            <a:ext cx="4515507"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924400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Prevention &amp; Maintenance Therapy</a:t>
            </a:r>
          </a:p>
        </p:txBody>
      </p:sp>
      <p:sp>
        <p:nvSpPr>
          <p:cNvPr id="6" name="TextBox 1"/>
          <p:cNvSpPr txBox="1">
            <a:spLocks noChangeArrowheads="1"/>
          </p:cNvSpPr>
          <p:nvPr/>
        </p:nvSpPr>
        <p:spPr bwMode="auto">
          <a:xfrm>
            <a:off x="539552" y="1165740"/>
            <a:ext cx="8424934" cy="5016758"/>
          </a:xfrm>
          <a:prstGeom prst="rect">
            <a:avLst/>
          </a:prstGeom>
          <a:noFill/>
          <a:ln w="9525">
            <a:noFill/>
            <a:miter lim="800000"/>
            <a:headEnd/>
            <a:tailEnd/>
          </a:ln>
        </p:spPr>
        <p:txBody>
          <a:bodyPr wrap="square">
            <a:spAutoFit/>
          </a:bodyPr>
          <a:lstStyle/>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u="sng" dirty="0">
                <a:solidFill>
                  <a:srgbClr val="424242"/>
                </a:solidFill>
                <a:latin typeface="Calibri" panose="020F0502020204030204" pitchFamily="34" charset="0"/>
                <a:cs typeface="Calibri" panose="020F0502020204030204" pitchFamily="34" charset="0"/>
              </a:rPr>
              <a:t>Smoking </a:t>
            </a:r>
            <a:r>
              <a:rPr lang="en-GB" sz="2000" u="sng" dirty="0" smtClean="0">
                <a:solidFill>
                  <a:srgbClr val="424242"/>
                </a:solidFill>
                <a:latin typeface="Calibri" panose="020F0502020204030204" pitchFamily="34" charset="0"/>
                <a:cs typeface="Calibri" panose="020F0502020204030204" pitchFamily="34" charset="0"/>
              </a:rPr>
              <a:t>cessation:  </a:t>
            </a:r>
            <a:r>
              <a:rPr lang="en-GB" sz="2000" dirty="0" smtClean="0">
                <a:solidFill>
                  <a:srgbClr val="424242"/>
                </a:solidFill>
                <a:latin typeface="Calibri" panose="020F0502020204030204" pitchFamily="34" charset="0"/>
                <a:cs typeface="Calibri" panose="020F0502020204030204" pitchFamily="34" charset="0"/>
              </a:rPr>
              <a:t>  Pharmacotherapy </a:t>
            </a:r>
            <a:r>
              <a:rPr lang="en-GB" sz="2000" dirty="0">
                <a:solidFill>
                  <a:srgbClr val="424242"/>
                </a:solidFill>
                <a:latin typeface="Calibri" panose="020F0502020204030204" pitchFamily="34" charset="0"/>
                <a:cs typeface="Calibri" panose="020F0502020204030204" pitchFamily="34" charset="0"/>
              </a:rPr>
              <a:t>and nicotine replacement reliably increase long-term smoking abstinence rates. Legislative smoking bans and counselling, delivered by healthcare professionals improve quit rates.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effectiveness and safety of e-cigarettes as a smoking cessation aid is uncertain at present.</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Pharmacologic therapy can reduce COPD symptoms, reduce the frequency and severity of exacerbations, and improve health status and exercise tolerance.</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Each pharmacologic treatment regimen should be individualized and guided by the severity of symptoms, risk of exacerbations, side-effects, comorbidities, drug availability and cost, and the patient’s response, preference and ability to use various drug delivery devices.</a:t>
            </a:r>
          </a:p>
          <a:p>
            <a:pPr marL="342900" indent="-342900">
              <a:buClr>
                <a:srgbClr val="FFCC66"/>
              </a:buClr>
              <a:buFont typeface="Arial" panose="020B0604020202020204" pitchFamily="34" charset="0"/>
              <a:buChar char="►"/>
            </a:pPr>
            <a:endParaRPr lang="en-AU" sz="1000" dirty="0"/>
          </a:p>
        </p:txBody>
      </p:sp>
    </p:spTree>
    <p:extLst>
      <p:ext uri="{BB962C8B-B14F-4D97-AF65-F5344CB8AC3E}">
        <p14:creationId xmlns:p14="http://schemas.microsoft.com/office/powerpoint/2010/main" xmlns="" val="404320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73669"/>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Prevention &amp; Maintenance Therapy</a:t>
            </a:r>
          </a:p>
        </p:txBody>
      </p:sp>
      <p:sp>
        <p:nvSpPr>
          <p:cNvPr id="6" name="TextBox 1"/>
          <p:cNvSpPr txBox="1">
            <a:spLocks noChangeArrowheads="1"/>
          </p:cNvSpPr>
          <p:nvPr/>
        </p:nvSpPr>
        <p:spPr bwMode="auto">
          <a:xfrm>
            <a:off x="467544" y="1194492"/>
            <a:ext cx="8424934" cy="4093428"/>
          </a:xfrm>
          <a:prstGeom prst="rect">
            <a:avLst/>
          </a:prstGeom>
          <a:noFill/>
          <a:ln w="9525">
            <a:noFill/>
            <a:miter lim="800000"/>
            <a:headEnd/>
            <a:tailEnd/>
          </a:ln>
        </p:spPr>
        <p:txBody>
          <a:bodyPr wrap="square">
            <a:spAutoFit/>
          </a:bodyPr>
          <a:lstStyle/>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Inhaler technique needs to be assessed regularly.</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Influenza vaccination decreases the incidence of lower respiratory tract infections.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Pneumococcal vaccination decreases lower respiratory tract infections.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Pulmonary rehabilitation improves symptoms, quality of life, and physical and emotional participation in everyday activities.</a:t>
            </a:r>
          </a:p>
          <a:p>
            <a:pPr marL="342900" indent="-342900">
              <a:buClr>
                <a:srgbClr val="FFCC66"/>
              </a:buClr>
              <a:buFont typeface="Arial" panose="020B0604020202020204" pitchFamily="34" charset="0"/>
              <a:buChar char="►"/>
            </a:pPr>
            <a:endParaRPr lang="en-AU" sz="1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 patients with severe resting chronic hypoxemia, long-term oxygen therapy improves survival.</a:t>
            </a:r>
          </a:p>
          <a:p>
            <a:pPr marL="342900" indent="-342900">
              <a:buClr>
                <a:srgbClr val="FFCC66"/>
              </a:buClr>
              <a:buFont typeface="Arial" panose="020B0604020202020204" pitchFamily="34" charset="0"/>
              <a:buChar char="►"/>
            </a:pPr>
            <a:endParaRPr lang="en-AU" sz="1000" dirty="0"/>
          </a:p>
        </p:txBody>
      </p:sp>
      <p:sp>
        <p:nvSpPr>
          <p:cNvPr id="8" name="TextBox 1">
            <a:extLst>
              <a:ext uri="{FF2B5EF4-FFF2-40B4-BE49-F238E27FC236}">
                <a16:creationId xmlns:a16="http://schemas.microsoft.com/office/drawing/2014/main" xmlns="" id="{5FCD8880-6749-4796-8E6B-C893A4113D97}"/>
              </a:ext>
            </a:extLst>
          </p:cNvPr>
          <p:cNvSpPr txBox="1">
            <a:spLocks noChangeArrowheads="1"/>
          </p:cNvSpPr>
          <p:nvPr/>
        </p:nvSpPr>
        <p:spPr bwMode="auto">
          <a:xfrm flipV="1">
            <a:off x="1782614" y="6785251"/>
            <a:ext cx="6096000" cy="276999"/>
          </a:xfrm>
          <a:prstGeom prst="rect">
            <a:avLst/>
          </a:prstGeom>
          <a:noFill/>
          <a:ln w="9525">
            <a:noFill/>
            <a:miter lim="800000"/>
            <a:headEnd/>
            <a:tailEnd/>
          </a:ln>
        </p:spPr>
        <p:txBody>
          <a:bodyPr wrap="square">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180114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Smoking Cessation</a:t>
            </a:r>
          </a:p>
        </p:txBody>
      </p:sp>
      <p:sp>
        <p:nvSpPr>
          <p:cNvPr id="6" name="TextBox 1"/>
          <p:cNvSpPr txBox="1">
            <a:spLocks noChangeArrowheads="1"/>
          </p:cNvSpPr>
          <p:nvPr/>
        </p:nvSpPr>
        <p:spPr bwMode="auto">
          <a:xfrm>
            <a:off x="1299955" y="980728"/>
            <a:ext cx="7652460" cy="1631216"/>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Smoking cessation has the greatest capacity to influence the natural history of COPD. </a:t>
            </a: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If effective resources and time are dedicated to smoking cessation, long-term quit success rates of up to 25% can be achieved. </a:t>
            </a:r>
            <a:endParaRPr lang="en-US" sz="2000" u="sng" baseline="30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911D0F2D-D75E-4914-8B57-DDFDB74F46D4}"/>
              </a:ext>
            </a:extLst>
          </p:cNvPr>
          <p:cNvPicPr>
            <a:picLocks noChangeAspect="1"/>
          </p:cNvPicPr>
          <p:nvPr/>
        </p:nvPicPr>
        <p:blipFill>
          <a:blip r:embed="rId4"/>
          <a:stretch>
            <a:fillRect/>
          </a:stretch>
        </p:blipFill>
        <p:spPr>
          <a:xfrm>
            <a:off x="2047901" y="2731801"/>
            <a:ext cx="5817848" cy="3636155"/>
          </a:xfrm>
          <a:prstGeom prst="rect">
            <a:avLst/>
          </a:prstGeom>
        </p:spPr>
      </p:pic>
      <p:sp>
        <p:nvSpPr>
          <p:cNvPr id="10" name="TextBox 1">
            <a:extLst>
              <a:ext uri="{FF2B5EF4-FFF2-40B4-BE49-F238E27FC236}">
                <a16:creationId xmlns:a16="http://schemas.microsoft.com/office/drawing/2014/main" xmlns="" id="{3183083C-3370-4A34-8A04-D1CE9029B55D}"/>
              </a:ext>
            </a:extLst>
          </p:cNvPr>
          <p:cNvSpPr txBox="1">
            <a:spLocks noChangeArrowheads="1"/>
          </p:cNvSpPr>
          <p:nvPr/>
        </p:nvSpPr>
        <p:spPr bwMode="auto">
          <a:xfrm>
            <a:off x="1908825" y="660102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4025684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Vaccination</a:t>
            </a:r>
          </a:p>
        </p:txBody>
      </p:sp>
      <p:sp>
        <p:nvSpPr>
          <p:cNvPr id="6" name="TextBox 1"/>
          <p:cNvSpPr txBox="1">
            <a:spLocks noChangeArrowheads="1"/>
          </p:cNvSpPr>
          <p:nvPr/>
        </p:nvSpPr>
        <p:spPr bwMode="auto">
          <a:xfrm>
            <a:off x="853298" y="989634"/>
            <a:ext cx="7652460" cy="224676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Influenza vaccination can reduce serious illness (such as lower respiratory tract infections requiring hospitalization) and death in COPD patients.</a:t>
            </a:r>
          </a:p>
          <a:p>
            <a:pPr marL="342900" indent="-342900">
              <a:buClr>
                <a:srgbClr val="FFCC66"/>
              </a:buClr>
              <a:buFont typeface="Arial" panose="020B0604020202020204" pitchFamily="34" charset="0"/>
              <a:buChar char="►"/>
            </a:pPr>
            <a:endParaRPr lang="en-GB"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Pneumococcal vaccinations, PCV13 and PPSV23, are recommended for all patients ≥ 65 years of age. </a:t>
            </a:r>
            <a:endParaRPr lang="en-US" sz="2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F3A06742-506A-4A70-9023-037593196548}"/>
              </a:ext>
            </a:extLst>
          </p:cNvPr>
          <p:cNvPicPr>
            <a:picLocks noChangeAspect="1"/>
          </p:cNvPicPr>
          <p:nvPr/>
        </p:nvPicPr>
        <p:blipFill>
          <a:blip r:embed="rId4"/>
          <a:stretch>
            <a:fillRect/>
          </a:stretch>
        </p:blipFill>
        <p:spPr>
          <a:xfrm>
            <a:off x="971600" y="3789040"/>
            <a:ext cx="7315215" cy="2514605"/>
          </a:xfrm>
          <a:prstGeom prst="rect">
            <a:avLst/>
          </a:prstGeom>
        </p:spPr>
      </p:pic>
    </p:spTree>
    <p:extLst>
      <p:ext uri="{BB962C8B-B14F-4D97-AF65-F5344CB8AC3E}">
        <p14:creationId xmlns:p14="http://schemas.microsoft.com/office/powerpoint/2010/main" xmlns="" val="199555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Pharmacological therapy</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2" name="Rectangle 1">
            <a:extLst>
              <a:ext uri="{FF2B5EF4-FFF2-40B4-BE49-F238E27FC236}">
                <a16:creationId xmlns:a16="http://schemas.microsoft.com/office/drawing/2014/main" xmlns="" id="{86428A37-C448-480A-B535-9ED5E54A7EDD}"/>
              </a:ext>
            </a:extLst>
          </p:cNvPr>
          <p:cNvSpPr/>
          <p:nvPr/>
        </p:nvSpPr>
        <p:spPr>
          <a:xfrm>
            <a:off x="971600" y="1412776"/>
            <a:ext cx="7200800" cy="4154984"/>
          </a:xfrm>
          <a:prstGeom prst="rect">
            <a:avLst/>
          </a:prstGeom>
        </p:spPr>
        <p:txBody>
          <a:bodyPr wrap="square">
            <a:spAutoFit/>
          </a:bodyPr>
          <a:lstStyle/>
          <a:p>
            <a:pPr>
              <a:buClr>
                <a:srgbClr val="FFCC66"/>
              </a:buClr>
            </a:pPr>
            <a:r>
              <a:rPr lang="en-GB" b="1" dirty="0">
                <a:solidFill>
                  <a:srgbClr val="FAB516"/>
                </a:solidFill>
                <a:latin typeface="Calibri" panose="020F0502020204030204" pitchFamily="34" charset="0"/>
                <a:cs typeface="Calibri" panose="020F0502020204030204" pitchFamily="34" charset="0"/>
              </a:rPr>
              <a:t>Overview of the medications</a:t>
            </a:r>
          </a:p>
          <a:p>
            <a:pPr>
              <a:buClr>
                <a:srgbClr val="FFCC66"/>
              </a:buClr>
            </a:pPr>
            <a:endParaRPr lang="en-GB" b="1" dirty="0">
              <a:solidFill>
                <a:srgbClr val="FAB516"/>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Pharmacological therapy for COPD is used to reduce symptoms, reduce the frequency and severity of exacerbations, and improve exercise tolerance and health status.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To date, there is no conclusive clinical trial evidence that any existing medications for COPD modify the long-term decline in lung function.</a:t>
            </a:r>
          </a:p>
          <a:p>
            <a:pPr marL="342900" indent="-342900">
              <a:spcAft>
                <a:spcPts val="1200"/>
              </a:spcAft>
              <a:buClr>
                <a:srgbClr val="FFCC66"/>
              </a:buClr>
              <a:buFont typeface="Arial" panose="020B0604020202020204" pitchFamily="34" charset="0"/>
              <a:buChar char="►"/>
            </a:pPr>
            <a:r>
              <a:rPr lang="en-GB" dirty="0" smtClean="0">
                <a:solidFill>
                  <a:srgbClr val="424242"/>
                </a:solidFill>
                <a:latin typeface="Calibri" panose="020F0502020204030204" pitchFamily="34" charset="0"/>
                <a:cs typeface="Calibri" panose="020F0502020204030204" pitchFamily="34" charset="0"/>
              </a:rPr>
              <a:t>The </a:t>
            </a:r>
            <a:r>
              <a:rPr lang="en-GB" dirty="0">
                <a:solidFill>
                  <a:srgbClr val="424242"/>
                </a:solidFill>
                <a:latin typeface="Calibri" panose="020F0502020204030204" pitchFamily="34" charset="0"/>
                <a:cs typeface="Calibri" panose="020F0502020204030204" pitchFamily="34" charset="0"/>
              </a:rPr>
              <a:t>choice within each class depends on the availability and cost of medication and </a:t>
            </a:r>
            <a:r>
              <a:rPr lang="en-GB" dirty="0" err="1">
                <a:solidFill>
                  <a:srgbClr val="424242"/>
                </a:solidFill>
                <a:latin typeface="Calibri" panose="020F0502020204030204" pitchFamily="34" charset="0"/>
                <a:cs typeface="Calibri" panose="020F0502020204030204" pitchFamily="34" charset="0"/>
              </a:rPr>
              <a:t>favorable</a:t>
            </a:r>
            <a:r>
              <a:rPr lang="en-GB" dirty="0">
                <a:solidFill>
                  <a:srgbClr val="424242"/>
                </a:solidFill>
                <a:latin typeface="Calibri" panose="020F0502020204030204" pitchFamily="34" charset="0"/>
                <a:cs typeface="Calibri" panose="020F0502020204030204" pitchFamily="34" charset="0"/>
              </a:rPr>
              <a:t> clinical response balanced against side effects.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Each treatment regimen needs to be individualized as the relationship between severity of symptoms, airflow limitation, and severity of exacerbations can differ between patients.</a:t>
            </a:r>
          </a:p>
        </p:txBody>
      </p:sp>
    </p:spTree>
    <p:extLst>
      <p:ext uri="{BB962C8B-B14F-4D97-AF65-F5344CB8AC3E}">
        <p14:creationId xmlns:p14="http://schemas.microsoft.com/office/powerpoint/2010/main" xmlns="" val="4176594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4900" y="0"/>
            <a:ext cx="4394200" cy="6477000"/>
          </a:xfrm>
          <a:prstGeom prst="rect">
            <a:avLst/>
          </a:prstGeom>
        </p:spPr>
      </p:pic>
    </p:spTree>
    <p:extLst>
      <p:ext uri="{BB962C8B-B14F-4D97-AF65-F5344CB8AC3E}">
        <p14:creationId xmlns:p14="http://schemas.microsoft.com/office/powerpoint/2010/main" xmlns="" val="4046445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FEA2F77F-6FE9-4E0F-B222-82F663B67C22}"/>
              </a:ext>
            </a:extLst>
          </p:cNvPr>
          <p:cNvPicPr>
            <a:picLocks noChangeAspect="1"/>
          </p:cNvPicPr>
          <p:nvPr/>
        </p:nvPicPr>
        <p:blipFill>
          <a:blip r:embed="rId3"/>
          <a:stretch>
            <a:fillRect/>
          </a:stretch>
        </p:blipFill>
        <p:spPr>
          <a:xfrm>
            <a:off x="1763688" y="1190537"/>
            <a:ext cx="6303234" cy="5318354"/>
          </a:xfrm>
          <a:prstGeom prst="rect">
            <a:avLst/>
          </a:prstGeom>
        </p:spPr>
      </p:pic>
    </p:spTree>
    <p:extLst>
      <p:ext uri="{BB962C8B-B14F-4D97-AF65-F5344CB8AC3E}">
        <p14:creationId xmlns:p14="http://schemas.microsoft.com/office/powerpoint/2010/main" xmlns="" val="312424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66DB99EC-7A11-4E47-8B72-D1226A9D2BD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1044352"/>
            <a:ext cx="6705600" cy="5661248"/>
          </a:xfrm>
          <a:prstGeom prst="rect">
            <a:avLst/>
          </a:prstGeom>
        </p:spPr>
      </p:pic>
    </p:spTree>
    <p:extLst>
      <p:ext uri="{BB962C8B-B14F-4D97-AF65-F5344CB8AC3E}">
        <p14:creationId xmlns:p14="http://schemas.microsoft.com/office/powerpoint/2010/main" xmlns="" val="2235429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2492896"/>
          </a:xfrm>
          <a:prstGeom prst="rect">
            <a:avLst/>
          </a:prstGeom>
          <a:solidFill>
            <a:srgbClr val="F1C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63888" y="116632"/>
            <a:ext cx="2270943" cy="22648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78138" b="7701"/>
          <a:stretch/>
        </p:blipFill>
        <p:spPr bwMode="auto">
          <a:xfrm>
            <a:off x="1907704" y="5301207"/>
            <a:ext cx="5452927" cy="9676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8689" b="70079"/>
          <a:stretch/>
        </p:blipFill>
        <p:spPr bwMode="auto">
          <a:xfrm>
            <a:off x="2287091" y="2996952"/>
            <a:ext cx="4824536" cy="19811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3612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a:solidFill>
                  <a:srgbClr val="FAB516"/>
                </a:solidFill>
                <a:latin typeface="Tahoma" pitchFamily="34" charset="0"/>
                <a:cs typeface="Tahoma" pitchFamily="34" charset="0"/>
              </a:rPr>
              <a:t>Pharmacological </a:t>
            </a:r>
            <a:r>
              <a:rPr lang="en-US" sz="2800" dirty="0">
                <a:solidFill>
                  <a:srgbClr val="FAB516"/>
                </a:solidFill>
                <a:latin typeface="Tahoma" pitchFamily="34" charset="0"/>
                <a:cs typeface="Tahoma" pitchFamily="34" charset="0"/>
              </a:rPr>
              <a:t>therapy</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8" name="Picture 7">
            <a:extLst>
              <a:ext uri="{FF2B5EF4-FFF2-40B4-BE49-F238E27FC236}">
                <a16:creationId xmlns:a16="http://schemas.microsoft.com/office/drawing/2014/main" xmlns="" id="{1A84F71A-57FA-43F4-A555-15DB8BB28024}"/>
              </a:ext>
            </a:extLst>
          </p:cNvPr>
          <p:cNvPicPr>
            <a:picLocks noChangeAspect="1"/>
          </p:cNvPicPr>
          <p:nvPr/>
        </p:nvPicPr>
        <p:blipFill>
          <a:blip r:embed="rId3"/>
          <a:stretch>
            <a:fillRect/>
          </a:stretch>
        </p:blipFill>
        <p:spPr>
          <a:xfrm>
            <a:off x="914392" y="2057397"/>
            <a:ext cx="7315215" cy="2743206"/>
          </a:xfrm>
          <a:prstGeom prst="rect">
            <a:avLst/>
          </a:prstGeom>
        </p:spPr>
      </p:pic>
    </p:spTree>
    <p:extLst>
      <p:ext uri="{BB962C8B-B14F-4D97-AF65-F5344CB8AC3E}">
        <p14:creationId xmlns:p14="http://schemas.microsoft.com/office/powerpoint/2010/main" xmlns="" val="11577371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Rehabilitation, education &amp; self-management</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9" name="Picture 8">
            <a:extLst>
              <a:ext uri="{FF2B5EF4-FFF2-40B4-BE49-F238E27FC236}">
                <a16:creationId xmlns:a16="http://schemas.microsoft.com/office/drawing/2014/main" xmlns="" id="{5BB8625C-CD80-4738-A10A-C97DF7FD7882}"/>
              </a:ext>
            </a:extLst>
          </p:cNvPr>
          <p:cNvPicPr>
            <a:picLocks noChangeAspect="1"/>
          </p:cNvPicPr>
          <p:nvPr/>
        </p:nvPicPr>
        <p:blipFill>
          <a:blip r:embed="rId3"/>
          <a:stretch>
            <a:fillRect/>
          </a:stretch>
        </p:blipFill>
        <p:spPr>
          <a:xfrm>
            <a:off x="914392" y="1782422"/>
            <a:ext cx="7315215" cy="3886208"/>
          </a:xfrm>
          <a:prstGeom prst="rect">
            <a:avLst/>
          </a:prstGeom>
        </p:spPr>
      </p:pic>
    </p:spTree>
    <p:extLst>
      <p:ext uri="{BB962C8B-B14F-4D97-AF65-F5344CB8AC3E}">
        <p14:creationId xmlns:p14="http://schemas.microsoft.com/office/powerpoint/2010/main" xmlns="" val="232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954107"/>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Oxygen therapy &amp; ventilatory support </a:t>
            </a:r>
          </a:p>
          <a:p>
            <a:pPr algn="ctr"/>
            <a:r>
              <a:rPr lang="en-US" sz="2800" dirty="0">
                <a:solidFill>
                  <a:srgbClr val="FAB516"/>
                </a:solidFill>
                <a:latin typeface="Tahoma" pitchFamily="34" charset="0"/>
                <a:cs typeface="Tahoma" pitchFamily="34" charset="0"/>
              </a:rPr>
              <a:t>in stable COPD</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2" name="Rectangle 1">
            <a:extLst>
              <a:ext uri="{FF2B5EF4-FFF2-40B4-BE49-F238E27FC236}">
                <a16:creationId xmlns:a16="http://schemas.microsoft.com/office/drawing/2014/main" xmlns="" id="{86428A37-C448-480A-B535-9ED5E54A7EDD}"/>
              </a:ext>
            </a:extLst>
          </p:cNvPr>
          <p:cNvSpPr/>
          <p:nvPr/>
        </p:nvSpPr>
        <p:spPr>
          <a:xfrm>
            <a:off x="848787" y="1454296"/>
            <a:ext cx="7560840" cy="1200329"/>
          </a:xfrm>
          <a:prstGeom prst="rect">
            <a:avLst/>
          </a:prstGeom>
        </p:spPr>
        <p:txBody>
          <a:bodyPr wrap="square">
            <a:spAutoFit/>
          </a:bodyPr>
          <a:lstStyle/>
          <a:p>
            <a:pPr marL="342900" indent="-342900">
              <a:buClr>
                <a:srgbClr val="FFCC66"/>
              </a:buClr>
              <a:buFont typeface="Arial" panose="020B0604020202020204" pitchFamily="34" charset="0"/>
              <a:buChar char="►"/>
            </a:pPr>
            <a:r>
              <a:rPr lang="en-US" b="1" i="1" dirty="0">
                <a:solidFill>
                  <a:srgbClr val="424242"/>
                </a:solidFill>
                <a:latin typeface="Calibri" panose="020F0502020204030204" pitchFamily="34" charset="0"/>
                <a:cs typeface="Calibri" panose="020F0502020204030204" pitchFamily="34" charset="0"/>
              </a:rPr>
              <a:t>During exacerbations of COPD.</a:t>
            </a:r>
            <a:r>
              <a:rPr lang="en-US" dirty="0">
                <a:solidFill>
                  <a:srgbClr val="424242"/>
                </a:solidFill>
                <a:latin typeface="Calibri" panose="020F0502020204030204" pitchFamily="34" charset="0"/>
                <a:cs typeface="Calibri" panose="020F0502020204030204" pitchFamily="34" charset="0"/>
              </a:rPr>
              <a:t> Noninvasive ventilation (NIV) in the form of noninvasive positive pressure ventilation (NPPV) is the standard of care for decreasing morbidity and mortality in patients hospitalized with an exacerbation of COPD and acute respiratory failure.</a:t>
            </a:r>
            <a:endParaRPr lang="en-US" u="sng" baseline="30000" dirty="0">
              <a:solidFill>
                <a:srgbClr val="424242"/>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F25E317C-2175-43C0-9DBD-8A16EE8E1A34}"/>
              </a:ext>
            </a:extLst>
          </p:cNvPr>
          <p:cNvPicPr>
            <a:picLocks noChangeAspect="1"/>
          </p:cNvPicPr>
          <p:nvPr/>
        </p:nvPicPr>
        <p:blipFill>
          <a:blip r:embed="rId3"/>
          <a:stretch>
            <a:fillRect/>
          </a:stretch>
        </p:blipFill>
        <p:spPr>
          <a:xfrm>
            <a:off x="914392" y="2761181"/>
            <a:ext cx="7315215" cy="3657607"/>
          </a:xfrm>
          <a:prstGeom prst="rect">
            <a:avLst/>
          </a:prstGeom>
        </p:spPr>
      </p:pic>
    </p:spTree>
    <p:extLst>
      <p:ext uri="{BB962C8B-B14F-4D97-AF65-F5344CB8AC3E}">
        <p14:creationId xmlns:p14="http://schemas.microsoft.com/office/powerpoint/2010/main" xmlns="" val="3859779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755540" y="425859"/>
            <a:ext cx="838842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Interventional therapy in stable COPD</a:t>
            </a: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9" name="TextBox 1">
            <a:extLst>
              <a:ext uri="{FF2B5EF4-FFF2-40B4-BE49-F238E27FC236}">
                <a16:creationId xmlns:a16="http://schemas.microsoft.com/office/drawing/2014/main" xmlns="" id="{0A8ACED9-116D-4BEF-B5B2-FE3FE5A5D4AA}"/>
              </a:ext>
            </a:extLst>
          </p:cNvPr>
          <p:cNvSpPr txBox="1">
            <a:spLocks noChangeArrowheads="1"/>
          </p:cNvSpPr>
          <p:nvPr/>
        </p:nvSpPr>
        <p:spPr bwMode="auto">
          <a:xfrm>
            <a:off x="773199" y="1327087"/>
            <a:ext cx="7652460" cy="120032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AU" b="1" i="1" dirty="0">
                <a:solidFill>
                  <a:srgbClr val="424242"/>
                </a:solidFill>
                <a:latin typeface="Calibri" panose="020F0502020204030204" pitchFamily="34" charset="0"/>
                <a:cs typeface="Calibri" panose="020F0502020204030204" pitchFamily="34" charset="0"/>
              </a:rPr>
              <a:t>Lung volume reduction surgery (LVRS). </a:t>
            </a:r>
            <a:r>
              <a:rPr lang="en-AU" dirty="0">
                <a:solidFill>
                  <a:srgbClr val="424242"/>
                </a:solidFill>
                <a:latin typeface="Calibri" panose="020F0502020204030204" pitchFamily="34" charset="0"/>
                <a:cs typeface="Calibri" panose="020F0502020204030204" pitchFamily="34" charset="0"/>
              </a:rPr>
              <a:t>LVRS is a surgical procedure in which parts of the lungs are resected to reduce hyperinflation making respiratory muscles more effective pressure generators by improving their mechanical efficiency.</a:t>
            </a:r>
            <a:endParaRPr lang="en-US" u="sng" baseline="30000" dirty="0">
              <a:solidFill>
                <a:srgbClr val="42424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71988303-DEDC-42A7-B115-0FFBA6D17124}"/>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970" b="5529"/>
          <a:stretch/>
        </p:blipFill>
        <p:spPr>
          <a:xfrm>
            <a:off x="1091697" y="2494446"/>
            <a:ext cx="7315215" cy="4363554"/>
          </a:xfrm>
          <a:prstGeom prst="rect">
            <a:avLst/>
          </a:prstGeom>
        </p:spPr>
      </p:pic>
    </p:spTree>
    <p:extLst>
      <p:ext uri="{BB962C8B-B14F-4D97-AF65-F5344CB8AC3E}">
        <p14:creationId xmlns:p14="http://schemas.microsoft.com/office/powerpoint/2010/main" xmlns="" val="973246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10" name="Rectangle 9">
            <a:extLst>
              <a:ext uri="{FF2B5EF4-FFF2-40B4-BE49-F238E27FC236}">
                <a16:creationId xmlns:a16="http://schemas.microsoft.com/office/drawing/2014/main" xmlns="" id="{646D1112-FFA5-4AB6-9B21-1BC7721ED73E}"/>
              </a:ext>
            </a:extLst>
          </p:cNvPr>
          <p:cNvSpPr/>
          <p:nvPr/>
        </p:nvSpPr>
        <p:spPr>
          <a:xfrm>
            <a:off x="4184285" y="3706721"/>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088685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stable COPD</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management strategy for stable COPD should be predominantly based on the individualized assessment of symptoms and future risk of exacerbations.</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All individuals who smoke should be strongly encouraged and supported to quit.</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main treatment goals are reduction of symptoms and future risk of exacerbations. </a:t>
            </a:r>
          </a:p>
          <a:p>
            <a:pPr marL="342900" indent="-342900">
              <a:buClr>
                <a:srgbClr val="FAB51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Management strategies are not limited to pharmacologic treatments, and should be complemented by appropriate non-pharmacologic interventions.</a:t>
            </a:r>
          </a:p>
        </p:txBody>
      </p:sp>
    </p:spTree>
    <p:extLst>
      <p:ext uri="{BB962C8B-B14F-4D97-AF65-F5344CB8AC3E}">
        <p14:creationId xmlns:p14="http://schemas.microsoft.com/office/powerpoint/2010/main" xmlns="" val="3865936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Management of Stable COPD</a:t>
            </a:r>
          </a:p>
        </p:txBody>
      </p:sp>
      <p:sp>
        <p:nvSpPr>
          <p:cNvPr id="8" name="TextBox 1"/>
          <p:cNvSpPr txBox="1">
            <a:spLocks noChangeArrowheads="1"/>
          </p:cNvSpPr>
          <p:nvPr/>
        </p:nvSpPr>
        <p:spPr bwMode="auto">
          <a:xfrm>
            <a:off x="899592" y="1412776"/>
            <a:ext cx="7652460" cy="1323439"/>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endParaRPr lang="en-AU" sz="2000" dirty="0"/>
          </a:p>
          <a:p>
            <a:pPr marL="342900" indent="-342900">
              <a:buClr>
                <a:srgbClr val="FAB51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Once COPD has been diagnosed, effective management should be based on an individualized assessment to reduce both current symptoms and future risks of exacerbations.</a:t>
            </a:r>
            <a:endParaRPr lang="en-US" sz="2000" u="sng" baseline="30000" dirty="0">
              <a:solidFill>
                <a:srgbClr val="424242"/>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CC88BD7C-8322-47A2-A521-411B22CCE59A}"/>
              </a:ext>
            </a:extLst>
          </p:cNvPr>
          <p:cNvPicPr>
            <a:picLocks noChangeAspect="1"/>
          </p:cNvPicPr>
          <p:nvPr/>
        </p:nvPicPr>
        <p:blipFill>
          <a:blip r:embed="rId3"/>
          <a:stretch>
            <a:fillRect/>
          </a:stretch>
        </p:blipFill>
        <p:spPr>
          <a:xfrm>
            <a:off x="912053" y="3140968"/>
            <a:ext cx="7315215" cy="2743206"/>
          </a:xfrm>
          <a:prstGeom prst="rect">
            <a:avLst/>
          </a:prstGeom>
        </p:spPr>
      </p:pic>
    </p:spTree>
    <p:extLst>
      <p:ext uri="{BB962C8B-B14F-4D97-AF65-F5344CB8AC3E}">
        <p14:creationId xmlns:p14="http://schemas.microsoft.com/office/powerpoint/2010/main" xmlns="" val="459667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Stable COPD</a:t>
            </a:r>
          </a:p>
        </p:txBody>
      </p:sp>
      <p:sp>
        <p:nvSpPr>
          <p:cNvPr id="6" name="TextBox 1"/>
          <p:cNvSpPr txBox="1">
            <a:spLocks noChangeArrowheads="1"/>
          </p:cNvSpPr>
          <p:nvPr/>
        </p:nvSpPr>
        <p:spPr bwMode="auto">
          <a:xfrm>
            <a:off x="827584" y="1520097"/>
            <a:ext cx="7870074" cy="2585323"/>
          </a:xfrm>
          <a:prstGeom prst="rect">
            <a:avLst/>
          </a:prstGeom>
          <a:noFill/>
          <a:ln w="9525">
            <a:noFill/>
            <a:miter lim="800000"/>
            <a:headEnd/>
            <a:tailEnd/>
          </a:ln>
        </p:spPr>
        <p:txBody>
          <a:bodyPr wrap="square">
            <a:spAutoFit/>
          </a:bodyPr>
          <a:lstStyle/>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Identification and reduction of exposure to risk factors is important in the treatment and prevention of COPD.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Cigarette smoking is the most commonly encountered and easily identifiable risk factor for COPD, and smoking cessation should be continually encouraged for all individuals who smoke. </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dirty="0">
                <a:solidFill>
                  <a:srgbClr val="424242"/>
                </a:solidFill>
                <a:latin typeface="Calibri" panose="020F0502020204030204" pitchFamily="34" charset="0"/>
                <a:cs typeface="Calibri" panose="020F0502020204030204" pitchFamily="34" charset="0"/>
              </a:rPr>
              <a:t>Reduction of total personal exposure to occupational dusts, fumes, and gases, and to indoor and outdoor air pollutants, should also be addressed.</a:t>
            </a:r>
          </a:p>
        </p:txBody>
      </p:sp>
      <p:pic>
        <p:nvPicPr>
          <p:cNvPr id="10" name="Picture 9">
            <a:extLst>
              <a:ext uri="{FF2B5EF4-FFF2-40B4-BE49-F238E27FC236}">
                <a16:creationId xmlns:a16="http://schemas.microsoft.com/office/drawing/2014/main" xmlns="" id="{8D3607D8-A5D8-4ADC-8DCB-D2069820C8D8}"/>
              </a:ext>
            </a:extLst>
          </p:cNvPr>
          <p:cNvPicPr>
            <a:picLocks noChangeAspect="1"/>
          </p:cNvPicPr>
          <p:nvPr/>
        </p:nvPicPr>
        <p:blipFill>
          <a:blip r:embed="rId3"/>
          <a:stretch>
            <a:fillRect/>
          </a:stretch>
        </p:blipFill>
        <p:spPr>
          <a:xfrm>
            <a:off x="1056199" y="4173254"/>
            <a:ext cx="7412844" cy="2316514"/>
          </a:xfrm>
          <a:prstGeom prst="rect">
            <a:avLst/>
          </a:prstGeom>
        </p:spPr>
      </p:pic>
    </p:spTree>
    <p:extLst>
      <p:ext uri="{BB962C8B-B14F-4D97-AF65-F5344CB8AC3E}">
        <p14:creationId xmlns:p14="http://schemas.microsoft.com/office/powerpoint/2010/main" xmlns="" val="2449359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1754326"/>
          </a:xfrm>
          <a:prstGeom prst="rect">
            <a:avLst/>
          </a:prstGeom>
          <a:noFill/>
          <a:ln w="9525">
            <a:noFill/>
            <a:miter lim="800000"/>
            <a:headEnd/>
            <a:tailEnd/>
          </a:ln>
        </p:spPr>
        <p:txBody>
          <a:bodyPr wrap="square">
            <a:spAutoFit/>
          </a:bodyPr>
          <a:lstStyle/>
          <a:p>
            <a:pPr>
              <a:buClr>
                <a:srgbClr val="FFCC66"/>
              </a:buClr>
            </a:pPr>
            <a:r>
              <a:rPr lang="en-AU" b="1" dirty="0">
                <a:solidFill>
                  <a:srgbClr val="FAB516"/>
                </a:solidFill>
                <a:latin typeface="Calibri" panose="020F0502020204030204" pitchFamily="34" charset="0"/>
                <a:cs typeface="Calibri" panose="020F0502020204030204" pitchFamily="34" charset="0"/>
              </a:rPr>
              <a:t>Pharmacological treatment</a:t>
            </a:r>
          </a:p>
          <a:p>
            <a:pPr>
              <a:buClr>
                <a:srgbClr val="FFCC66"/>
              </a:buClr>
            </a:pPr>
            <a:endParaRPr lang="en-AU"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dirty="0">
                <a:solidFill>
                  <a:srgbClr val="424242"/>
                </a:solidFill>
                <a:latin typeface="Calibri" panose="020F0502020204030204" pitchFamily="34" charset="0"/>
                <a:cs typeface="Calibri" panose="020F0502020204030204" pitchFamily="34" charset="0"/>
              </a:rPr>
              <a:t>Pharmacological therapies can reduce symptoms, and the risk and severity of exacerbations, as well as improve health status and exercise tolerance.</a:t>
            </a:r>
          </a:p>
          <a:p>
            <a:pPr marL="342900" indent="-342900">
              <a:buClr>
                <a:srgbClr val="FFCC66"/>
              </a:buClr>
              <a:buFont typeface="Arial" panose="020B0604020202020204" pitchFamily="34" charset="0"/>
              <a:buChar char="►"/>
            </a:pPr>
            <a:endParaRPr lang="en-AU"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US" dirty="0">
                <a:solidFill>
                  <a:srgbClr val="424242"/>
                </a:solidFill>
                <a:latin typeface="Calibri" panose="020F0502020204030204" pitchFamily="34" charset="0"/>
                <a:cs typeface="Calibri" panose="020F0502020204030204" pitchFamily="34" charset="0"/>
              </a:rPr>
              <a:t>Most of the drugs are inhaled so proper inhaler technique is of high relevance. </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1" name="Picture 10">
            <a:extLst>
              <a:ext uri="{FF2B5EF4-FFF2-40B4-BE49-F238E27FC236}">
                <a16:creationId xmlns:a16="http://schemas.microsoft.com/office/drawing/2014/main" xmlns="" id="{30D1E0D4-D2D4-45EE-B964-43621801DDF4}"/>
              </a:ext>
            </a:extLst>
          </p:cNvPr>
          <p:cNvPicPr>
            <a:picLocks noChangeAspect="1"/>
          </p:cNvPicPr>
          <p:nvPr/>
        </p:nvPicPr>
        <p:blipFill>
          <a:blip r:embed="rId3"/>
          <a:stretch>
            <a:fillRect/>
          </a:stretch>
        </p:blipFill>
        <p:spPr>
          <a:xfrm>
            <a:off x="755576" y="3386831"/>
            <a:ext cx="7315215" cy="2743206"/>
          </a:xfrm>
          <a:prstGeom prst="rect">
            <a:avLst/>
          </a:prstGeom>
        </p:spPr>
      </p:pic>
    </p:spTree>
    <p:extLst>
      <p:ext uri="{BB962C8B-B14F-4D97-AF65-F5344CB8AC3E}">
        <p14:creationId xmlns:p14="http://schemas.microsoft.com/office/powerpoint/2010/main" xmlns="" val="433050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pic>
        <p:nvPicPr>
          <p:cNvPr id="12" name="Picture 11">
            <a:extLst>
              <a:ext uri="{FF2B5EF4-FFF2-40B4-BE49-F238E27FC236}">
                <a16:creationId xmlns:a16="http://schemas.microsoft.com/office/drawing/2014/main" xmlns="" id="{C253ECAB-6065-491C-BB12-F9E55FCB2ECD}"/>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xmlns="" val="233218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smtClean="0">
                <a:solidFill>
                  <a:srgbClr val="FFCC66"/>
                </a:solidFill>
                <a:latin typeface="Tahoma" pitchFamily="34" charset="0"/>
                <a:cs typeface="Tahoma" pitchFamily="34" charset="0"/>
              </a:rPr>
              <a:t>GOLD Website Address</a:t>
            </a: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a:t>
            </a:r>
            <a:r>
              <a:rPr lang="en-US" sz="1200" dirty="0" smtClean="0"/>
              <a:t>2017 </a:t>
            </a:r>
            <a:r>
              <a:rPr lang="en-US" sz="1200" dirty="0"/>
              <a:t>Global Initiative for Chronic Obstructive Lung Disease</a:t>
            </a:r>
          </a:p>
        </p:txBody>
      </p:sp>
      <p:sp>
        <p:nvSpPr>
          <p:cNvPr id="10" name="TextBox 1"/>
          <p:cNvSpPr txBox="1">
            <a:spLocks noChangeArrowheads="1"/>
          </p:cNvSpPr>
          <p:nvPr/>
        </p:nvSpPr>
        <p:spPr bwMode="auto">
          <a:xfrm>
            <a:off x="1643797" y="1196752"/>
            <a:ext cx="6553200" cy="923330"/>
          </a:xfrm>
          <a:prstGeom prst="rect">
            <a:avLst/>
          </a:prstGeom>
          <a:noFill/>
          <a:ln w="9525">
            <a:noFill/>
            <a:miter lim="800000"/>
            <a:headEnd/>
            <a:tailEnd/>
          </a:ln>
        </p:spPr>
        <p:txBody>
          <a:bodyPr>
            <a:spAutoFit/>
          </a:bodyPr>
          <a:lstStyle/>
          <a:p>
            <a:pPr algn="ctr"/>
            <a:r>
              <a:rPr lang="en-US" sz="5400" dirty="0" smtClean="0">
                <a:latin typeface="Tahoma" pitchFamily="34" charset="0"/>
                <a:cs typeface="Tahoma" pitchFamily="34" charset="0"/>
              </a:rPr>
              <a:t>www.goldcopd.org</a:t>
            </a:r>
            <a:endParaRPr lang="en-US" sz="4400" dirty="0">
              <a:latin typeface="Tahoma" pitchFamily="34" charset="0"/>
              <a:cs typeface="Tahom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7500" y="2348880"/>
            <a:ext cx="6775126" cy="39078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89178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pic>
        <p:nvPicPr>
          <p:cNvPr id="11" name="Picture 10">
            <a:extLst>
              <a:ext uri="{FF2B5EF4-FFF2-40B4-BE49-F238E27FC236}">
                <a16:creationId xmlns:a16="http://schemas.microsoft.com/office/drawing/2014/main" xmlns="" id="{8449BA7C-32D0-45E2-8830-1D43CA200C50}"/>
              </a:ext>
            </a:extLst>
          </p:cNvPr>
          <p:cNvPicPr>
            <a:picLocks noChangeAspect="1"/>
          </p:cNvPicPr>
          <p:nvPr/>
        </p:nvPicPr>
        <p:blipFill>
          <a:blip r:embed="rId3"/>
          <a:stretch>
            <a:fillRect/>
          </a:stretch>
        </p:blipFill>
        <p:spPr>
          <a:xfrm>
            <a:off x="912053" y="2166030"/>
            <a:ext cx="7315215" cy="4114808"/>
          </a:xfrm>
          <a:prstGeom prst="rect">
            <a:avLst/>
          </a:prstGeom>
        </p:spPr>
      </p:pic>
    </p:spTree>
    <p:extLst>
      <p:ext uri="{BB962C8B-B14F-4D97-AF65-F5344CB8AC3E}">
        <p14:creationId xmlns:p14="http://schemas.microsoft.com/office/powerpoint/2010/main" xmlns="" val="1047971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00110"/>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Pharmacological treatment</a:t>
            </a:r>
          </a:p>
        </p:txBody>
      </p:sp>
      <p:pic>
        <p:nvPicPr>
          <p:cNvPr id="12" name="Picture 11">
            <a:extLst>
              <a:ext uri="{FF2B5EF4-FFF2-40B4-BE49-F238E27FC236}">
                <a16:creationId xmlns:a16="http://schemas.microsoft.com/office/drawing/2014/main" xmlns="" id="{C7D137E7-0A94-4E00-B665-3F32D635B595}"/>
              </a:ext>
            </a:extLst>
          </p:cNvPr>
          <p:cNvPicPr>
            <a:picLocks noChangeAspect="1"/>
          </p:cNvPicPr>
          <p:nvPr/>
        </p:nvPicPr>
        <p:blipFill>
          <a:blip r:embed="rId3"/>
          <a:stretch>
            <a:fillRect/>
          </a:stretch>
        </p:blipFill>
        <p:spPr>
          <a:xfrm>
            <a:off x="914392" y="1943097"/>
            <a:ext cx="7315215" cy="2971806"/>
          </a:xfrm>
          <a:prstGeom prst="rect">
            <a:avLst/>
          </a:prstGeom>
        </p:spPr>
      </p:pic>
    </p:spTree>
    <p:extLst>
      <p:ext uri="{BB962C8B-B14F-4D97-AF65-F5344CB8AC3E}">
        <p14:creationId xmlns:p14="http://schemas.microsoft.com/office/powerpoint/2010/main" xmlns="" val="35979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pic>
        <p:nvPicPr>
          <p:cNvPr id="11" name="Picture 10">
            <a:extLst>
              <a:ext uri="{FF2B5EF4-FFF2-40B4-BE49-F238E27FC236}">
                <a16:creationId xmlns:a16="http://schemas.microsoft.com/office/drawing/2014/main" xmlns="" id="{082F41C9-53A8-4AB8-878B-8C033C7167DD}"/>
              </a:ext>
            </a:extLst>
          </p:cNvPr>
          <p:cNvPicPr>
            <a:picLocks noChangeAspect="1"/>
          </p:cNvPicPr>
          <p:nvPr/>
        </p:nvPicPr>
        <p:blipFill>
          <a:blip r:embed="rId4"/>
          <a:stretch>
            <a:fillRect/>
          </a:stretch>
        </p:blipFill>
        <p:spPr>
          <a:xfrm>
            <a:off x="755576" y="1844824"/>
            <a:ext cx="7772351" cy="3400404"/>
          </a:xfrm>
          <a:prstGeom prst="rect">
            <a:avLst/>
          </a:prstGeom>
        </p:spPr>
      </p:pic>
      <p:sp>
        <p:nvSpPr>
          <p:cNvPr id="2" name="TextBox 1">
            <a:extLst>
              <a:ext uri="{FF2B5EF4-FFF2-40B4-BE49-F238E27FC236}">
                <a16:creationId xmlns:a16="http://schemas.microsoft.com/office/drawing/2014/main" xmlns="" id="{65C3F1ED-6414-4031-B710-17BBB3D249B5}"/>
              </a:ext>
            </a:extLst>
          </p:cNvPr>
          <p:cNvSpPr txBox="1"/>
          <p:nvPr/>
        </p:nvSpPr>
        <p:spPr>
          <a:xfrm>
            <a:off x="755577" y="5608716"/>
            <a:ext cx="7772350" cy="430887"/>
          </a:xfrm>
          <a:prstGeom prst="rect">
            <a:avLst/>
          </a:prstGeom>
          <a:noFill/>
        </p:spPr>
        <p:txBody>
          <a:bodyPr wrap="square" rtlCol="0">
            <a:spAutoFit/>
          </a:bodyPr>
          <a:lstStyle/>
          <a:p>
            <a:r>
              <a:rPr lang="en-GB" sz="1100" b="1" dirty="0">
                <a:solidFill>
                  <a:srgbClr val="424242"/>
                </a:solidFill>
              </a:rPr>
              <a:t>Definition of abbreviations:</a:t>
            </a:r>
            <a:r>
              <a:rPr lang="en-GB" sz="1100" dirty="0">
                <a:solidFill>
                  <a:srgbClr val="424242"/>
                </a:solidFill>
              </a:rPr>
              <a:t> </a:t>
            </a:r>
            <a:r>
              <a:rPr lang="en-GB" sz="1100" dirty="0" err="1">
                <a:solidFill>
                  <a:srgbClr val="424242"/>
                </a:solidFill>
              </a:rPr>
              <a:t>eos</a:t>
            </a:r>
            <a:r>
              <a:rPr lang="en-GB" sz="1100" dirty="0">
                <a:solidFill>
                  <a:srgbClr val="424242"/>
                </a:solidFill>
              </a:rPr>
              <a:t>: blood eosinophil count in cells per microliter; </a:t>
            </a:r>
            <a:r>
              <a:rPr lang="en-GB" sz="1100" dirty="0" err="1">
                <a:solidFill>
                  <a:srgbClr val="424242"/>
                </a:solidFill>
              </a:rPr>
              <a:t>mMRC</a:t>
            </a:r>
            <a:r>
              <a:rPr lang="en-GB" sz="1100" dirty="0">
                <a:solidFill>
                  <a:srgbClr val="424242"/>
                </a:solidFill>
              </a:rPr>
              <a:t>: modified Medical Research Council </a:t>
            </a:r>
            <a:r>
              <a:rPr lang="en-GB" sz="1100" dirty="0" err="1">
                <a:solidFill>
                  <a:srgbClr val="424242"/>
                </a:solidFill>
              </a:rPr>
              <a:t>dyspnea</a:t>
            </a:r>
            <a:r>
              <a:rPr lang="en-GB" sz="1100" dirty="0">
                <a:solidFill>
                  <a:srgbClr val="424242"/>
                </a:solidFill>
              </a:rPr>
              <a:t> questionnaire; CAT™: COPD Assessment Test™.</a:t>
            </a:r>
            <a:endParaRPr lang="en-AU" sz="1100" dirty="0">
              <a:solidFill>
                <a:srgbClr val="424242"/>
              </a:solidFill>
            </a:endParaRPr>
          </a:p>
        </p:txBody>
      </p:sp>
    </p:spTree>
    <p:extLst>
      <p:ext uri="{BB962C8B-B14F-4D97-AF65-F5344CB8AC3E}">
        <p14:creationId xmlns:p14="http://schemas.microsoft.com/office/powerpoint/2010/main" xmlns="" val="702687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pic>
        <p:nvPicPr>
          <p:cNvPr id="8" name="Picture 7">
            <a:extLst>
              <a:ext uri="{FF2B5EF4-FFF2-40B4-BE49-F238E27FC236}">
                <a16:creationId xmlns:a16="http://schemas.microsoft.com/office/drawing/2014/main" xmlns="" id="{D5C725CC-DF5C-4275-A06D-38E02240400B}"/>
              </a:ext>
            </a:extLst>
          </p:cNvPr>
          <p:cNvPicPr>
            <a:picLocks noChangeAspect="1"/>
          </p:cNvPicPr>
          <p:nvPr/>
        </p:nvPicPr>
        <p:blipFill>
          <a:blip r:embed="rId3"/>
          <a:stretch>
            <a:fillRect/>
          </a:stretch>
        </p:blipFill>
        <p:spPr>
          <a:xfrm>
            <a:off x="884791" y="3191318"/>
            <a:ext cx="7315215" cy="3200407"/>
          </a:xfrm>
          <a:prstGeom prst="rect">
            <a:avLst/>
          </a:prstGeom>
        </p:spPr>
      </p:pic>
      <p:sp>
        <p:nvSpPr>
          <p:cNvPr id="3" name="Rectangle 2">
            <a:extLst>
              <a:ext uri="{FF2B5EF4-FFF2-40B4-BE49-F238E27FC236}">
                <a16:creationId xmlns:a16="http://schemas.microsoft.com/office/drawing/2014/main" xmlns="" id="{E3211355-3C1A-44A0-8168-D073D3B4DF77}"/>
              </a:ext>
            </a:extLst>
          </p:cNvPr>
          <p:cNvSpPr/>
          <p:nvPr/>
        </p:nvSpPr>
        <p:spPr>
          <a:xfrm>
            <a:off x="797983" y="1304229"/>
            <a:ext cx="7488832" cy="1631216"/>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Following implementation of therapy, patients should be reassessed for attainment of treatment goals and identification of any barriers for successful treatment (</a:t>
            </a:r>
            <a:r>
              <a:rPr lang="en-GB" b="1" dirty="0">
                <a:solidFill>
                  <a:srgbClr val="424242"/>
                </a:solidFill>
                <a:latin typeface="Calibri" panose="020F0502020204030204" pitchFamily="34" charset="0"/>
                <a:cs typeface="Calibri" panose="020F0502020204030204" pitchFamily="34" charset="0"/>
              </a:rPr>
              <a:t>Figure 4.2</a:t>
            </a:r>
            <a:r>
              <a:rPr lang="en-GB" dirty="0">
                <a:solidFill>
                  <a:srgbClr val="424242"/>
                </a:solidFill>
                <a:latin typeface="Calibri" panose="020F0502020204030204" pitchFamily="34" charset="0"/>
                <a:cs typeface="Calibri" panose="020F0502020204030204" pitchFamily="34" charset="0"/>
              </a:rPr>
              <a:t>).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Following review of the patient response to treatment initiation, adjustments in pharmacological treatment may be needed.</a:t>
            </a:r>
          </a:p>
        </p:txBody>
      </p:sp>
    </p:spTree>
    <p:extLst>
      <p:ext uri="{BB962C8B-B14F-4D97-AF65-F5344CB8AC3E}">
        <p14:creationId xmlns:p14="http://schemas.microsoft.com/office/powerpoint/2010/main" xmlns="" val="1953030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83999"/>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Treatment of stable COPD</a:t>
            </a:r>
          </a:p>
        </p:txBody>
      </p:sp>
      <p:sp>
        <p:nvSpPr>
          <p:cNvPr id="8" name="TextBox 1"/>
          <p:cNvSpPr txBox="1">
            <a:spLocks noChangeArrowheads="1"/>
          </p:cNvSpPr>
          <p:nvPr/>
        </p:nvSpPr>
        <p:spPr bwMode="auto">
          <a:xfrm>
            <a:off x="467544" y="1340768"/>
            <a:ext cx="8424934" cy="4708981"/>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Follow-up pharmacological </a:t>
            </a:r>
            <a:r>
              <a:rPr lang="en-AU" sz="2000" b="1" dirty="0" smtClean="0">
                <a:solidFill>
                  <a:srgbClr val="FAB516"/>
                </a:solidFill>
                <a:latin typeface="Calibri" panose="020F0502020204030204" pitchFamily="34" charset="0"/>
                <a:cs typeface="Calibri" panose="020F0502020204030204" pitchFamily="34" charset="0"/>
              </a:rPr>
              <a:t>treatment</a:t>
            </a:r>
            <a:endParaRPr lang="en-AU" sz="2000" b="1" dirty="0">
              <a:solidFill>
                <a:srgbClr val="FAB516"/>
              </a:solidFill>
              <a:latin typeface="Calibri" panose="020F0502020204030204" pitchFamily="34" charset="0"/>
              <a:cs typeface="Calibri" panose="020F0502020204030204" pitchFamily="34" charset="0"/>
            </a:endParaRPr>
          </a:p>
          <a:p>
            <a:pPr>
              <a:buClr>
                <a:srgbClr val="FFCC66"/>
              </a:buClr>
            </a:pPr>
            <a:endParaRPr lang="en-AU" sz="2000" dirty="0">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A separate algorithm is provided for </a:t>
            </a:r>
            <a:r>
              <a:rPr lang="en-GB" sz="2000" b="1" dirty="0">
                <a:solidFill>
                  <a:srgbClr val="424242"/>
                </a:solidFill>
                <a:latin typeface="Calibri" panose="020F0502020204030204" pitchFamily="34" charset="0"/>
                <a:cs typeface="Calibri" panose="020F0502020204030204" pitchFamily="34" charset="0"/>
              </a:rPr>
              <a:t>FOLLOW-UP</a:t>
            </a:r>
            <a:r>
              <a:rPr lang="en-GB" sz="2000" dirty="0">
                <a:solidFill>
                  <a:srgbClr val="424242"/>
                </a:solidFill>
                <a:latin typeface="Calibri" panose="020F0502020204030204" pitchFamily="34" charset="0"/>
                <a:cs typeface="Calibri" panose="020F0502020204030204" pitchFamily="34" charset="0"/>
              </a:rPr>
              <a:t> treatment, where the management is still based on symptoms and exacerbations, but the recommendations do not depend on the patient’s GOLD group at diagnosis </a:t>
            </a:r>
            <a:r>
              <a:rPr lang="en-GB" sz="2000" dirty="0" smtClean="0">
                <a:solidFill>
                  <a:srgbClr val="424242"/>
                </a:solidFill>
                <a:latin typeface="Calibri" panose="020F0502020204030204" pitchFamily="34" charset="0"/>
                <a:cs typeface="Calibri" panose="020F0502020204030204" pitchFamily="34" charset="0"/>
              </a:rPr>
              <a:t>.</a:t>
            </a:r>
          </a:p>
          <a:p>
            <a:pPr marL="342900" indent="-342900">
              <a:spcAft>
                <a:spcPts val="1200"/>
              </a:spcAft>
              <a:buClr>
                <a:srgbClr val="FFCC66"/>
              </a:buClr>
            </a:pPr>
            <a:r>
              <a:rPr lang="en-GB" sz="2000" dirty="0" smtClean="0">
                <a:solidFill>
                  <a:srgbClr val="424242"/>
                </a:solidFill>
                <a:latin typeface="Calibri" panose="020F0502020204030204" pitchFamily="34" charset="0"/>
                <a:cs typeface="Calibri" panose="020F0502020204030204" pitchFamily="34" charset="0"/>
              </a:rPr>
              <a:t> </a:t>
            </a:r>
            <a:endParaRPr lang="en-GB" sz="20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These follow-up recommendations are designed to facilitate management of patients taking maintenance treatment(s), whether early after initial treatment or after years of follow-up. </a:t>
            </a:r>
            <a:endParaRPr lang="en-GB" sz="2000"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pPr>
            <a:endParaRPr lang="en-GB" sz="20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These recommendations incorporate recent evidence from clinical trials and the use of peripheral blood eosinophil counts as a biomarker to guide the use of ICS therapy for exacerbation prevention. </a:t>
            </a:r>
            <a:endParaRPr lang="en-US" sz="2000" dirty="0">
              <a:latin typeface="Calibri" panose="020F0502020204030204" pitchFamily="34" charset="0"/>
              <a:cs typeface="Calibri" panose="020F0502020204030204" pitchFamily="34" charset="0"/>
            </a:endParaRPr>
          </a:p>
        </p:txBody>
      </p:sp>
      <p:sp>
        <p:nvSpPr>
          <p:cNvPr id="6" name="TextBox 1">
            <a:extLst>
              <a:ext uri="{FF2B5EF4-FFF2-40B4-BE49-F238E27FC236}">
                <a16:creationId xmlns:a16="http://schemas.microsoft.com/office/drawing/2014/main" xmlns="" id="{3DE72BDA-0E7A-4E2D-B91B-745635533CA0}"/>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713617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a:extLst>
              <a:ext uri="{FF2B5EF4-FFF2-40B4-BE49-F238E27FC236}">
                <a16:creationId xmlns:a16="http://schemas.microsoft.com/office/drawing/2014/main" xmlns="" id="{32F13D51-98BF-4D81-9115-172A05F84281}"/>
              </a:ext>
            </a:extLst>
          </p:cNvPr>
          <p:cNvPicPr>
            <a:picLocks noChangeAspect="1"/>
          </p:cNvPicPr>
          <p:nvPr/>
        </p:nvPicPr>
        <p:blipFill>
          <a:blip r:embed="rId3"/>
          <a:stretch>
            <a:fillRect/>
          </a:stretch>
        </p:blipFill>
        <p:spPr>
          <a:xfrm>
            <a:off x="1503471" y="426493"/>
            <a:ext cx="6616434" cy="6202907"/>
          </a:xfrm>
          <a:prstGeom prst="rect">
            <a:avLst/>
          </a:prstGeom>
        </p:spPr>
      </p:pic>
    </p:spTree>
    <p:extLst>
      <p:ext uri="{BB962C8B-B14F-4D97-AF65-F5344CB8AC3E}">
        <p14:creationId xmlns:p14="http://schemas.microsoft.com/office/powerpoint/2010/main" xmlns="" val="8002659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pic>
        <p:nvPicPr>
          <p:cNvPr id="8" name="Picture 7">
            <a:extLst>
              <a:ext uri="{FF2B5EF4-FFF2-40B4-BE49-F238E27FC236}">
                <a16:creationId xmlns:a16="http://schemas.microsoft.com/office/drawing/2014/main" xmlns="" id="{D5C725CC-DF5C-4275-A06D-38E02240400B}"/>
              </a:ext>
            </a:extLst>
          </p:cNvPr>
          <p:cNvPicPr>
            <a:picLocks noChangeAspect="1"/>
          </p:cNvPicPr>
          <p:nvPr/>
        </p:nvPicPr>
        <p:blipFill>
          <a:blip r:embed="rId4"/>
          <a:stretch>
            <a:fillRect/>
          </a:stretch>
        </p:blipFill>
        <p:spPr>
          <a:xfrm>
            <a:off x="1127337" y="2564904"/>
            <a:ext cx="7315215" cy="3200407"/>
          </a:xfrm>
          <a:prstGeom prst="rect">
            <a:avLst/>
          </a:prstGeom>
        </p:spPr>
      </p:pic>
      <p:sp>
        <p:nvSpPr>
          <p:cNvPr id="3" name="Rectangle 2">
            <a:extLst>
              <a:ext uri="{FF2B5EF4-FFF2-40B4-BE49-F238E27FC236}">
                <a16:creationId xmlns:a16="http://schemas.microsoft.com/office/drawing/2014/main" xmlns="" id="{E3211355-3C1A-44A0-8168-D073D3B4DF77}"/>
              </a:ext>
            </a:extLst>
          </p:cNvPr>
          <p:cNvSpPr/>
          <p:nvPr/>
        </p:nvSpPr>
        <p:spPr>
          <a:xfrm>
            <a:off x="1040529" y="1469978"/>
            <a:ext cx="7488832" cy="707886"/>
          </a:xfrm>
          <a:prstGeom prst="rect">
            <a:avLst/>
          </a:prstGeom>
        </p:spPr>
        <p:txBody>
          <a:bodyPr wrap="square">
            <a:spAutoFit/>
          </a:bodyPr>
          <a:lstStyle/>
          <a:p>
            <a:pPr marL="342900" indent="-342900">
              <a:spcAft>
                <a:spcPts val="1200"/>
              </a:spcAft>
              <a:buClr>
                <a:srgbClr val="FFCC66"/>
              </a:buClr>
              <a:buFont typeface="Arial" panose="020B0604020202020204" pitchFamily="34" charset="0"/>
              <a:buChar char="►"/>
            </a:pPr>
            <a:r>
              <a:rPr lang="en-GB" sz="2000" dirty="0">
                <a:solidFill>
                  <a:srgbClr val="424242"/>
                </a:solidFill>
                <a:latin typeface="Calibri" panose="020F0502020204030204" pitchFamily="34" charset="0"/>
                <a:cs typeface="Calibri" panose="020F0502020204030204" pitchFamily="34" charset="0"/>
              </a:rPr>
              <a:t>Follow up pharmacological management should be guided by the principles of first </a:t>
            </a:r>
            <a:r>
              <a:rPr lang="en-GB" sz="2000" b="1" i="1" dirty="0">
                <a:solidFill>
                  <a:srgbClr val="424242"/>
                </a:solidFill>
                <a:latin typeface="Calibri" panose="020F0502020204030204" pitchFamily="34" charset="0"/>
                <a:cs typeface="Calibri" panose="020F0502020204030204" pitchFamily="34" charset="0"/>
              </a:rPr>
              <a:t>review </a:t>
            </a:r>
            <a:r>
              <a:rPr lang="en-GB" sz="2000" dirty="0">
                <a:solidFill>
                  <a:srgbClr val="424242"/>
                </a:solidFill>
                <a:latin typeface="Calibri" panose="020F0502020204030204" pitchFamily="34" charset="0"/>
                <a:cs typeface="Calibri" panose="020F0502020204030204" pitchFamily="34" charset="0"/>
              </a:rPr>
              <a:t>and </a:t>
            </a:r>
            <a:r>
              <a:rPr lang="en-GB" sz="2000" b="1" i="1" dirty="0">
                <a:solidFill>
                  <a:srgbClr val="424242"/>
                </a:solidFill>
                <a:latin typeface="Calibri" panose="020F0502020204030204" pitchFamily="34" charset="0"/>
                <a:cs typeface="Calibri" panose="020F0502020204030204" pitchFamily="34" charset="0"/>
              </a:rPr>
              <a:t>assess</a:t>
            </a:r>
            <a:r>
              <a:rPr lang="en-GB" sz="2000" dirty="0">
                <a:solidFill>
                  <a:srgbClr val="424242"/>
                </a:solidFill>
                <a:latin typeface="Calibri" panose="020F0502020204030204" pitchFamily="34" charset="0"/>
                <a:cs typeface="Calibri" panose="020F0502020204030204" pitchFamily="34" charset="0"/>
              </a:rPr>
              <a:t>, then </a:t>
            </a:r>
            <a:r>
              <a:rPr lang="en-GB" sz="2000" b="1" i="1" dirty="0">
                <a:solidFill>
                  <a:srgbClr val="424242"/>
                </a:solidFill>
                <a:latin typeface="Calibri" panose="020F0502020204030204" pitchFamily="34" charset="0"/>
                <a:cs typeface="Calibri" panose="020F0502020204030204" pitchFamily="34" charset="0"/>
              </a:rPr>
              <a:t>adjust</a:t>
            </a:r>
            <a:r>
              <a:rPr lang="en-GB" sz="2000" dirty="0">
                <a:solidFill>
                  <a:srgbClr val="424242"/>
                </a:solidFill>
                <a:latin typeface="Calibri" panose="020F0502020204030204" pitchFamily="34" charset="0"/>
                <a:cs typeface="Calibri" panose="020F0502020204030204" pitchFamily="34" charset="0"/>
              </a:rPr>
              <a:t> if needed</a:t>
            </a:r>
          </a:p>
        </p:txBody>
      </p:sp>
    </p:spTree>
    <p:extLst>
      <p:ext uri="{BB962C8B-B14F-4D97-AF65-F5344CB8AC3E}">
        <p14:creationId xmlns:p14="http://schemas.microsoft.com/office/powerpoint/2010/main" xmlns="" val="4050012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899592" y="1315459"/>
            <a:ext cx="7920880" cy="5447645"/>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persistent exacerbations on </a:t>
            </a:r>
            <a:r>
              <a:rPr lang="en-GB" b="1" i="1" dirty="0">
                <a:solidFill>
                  <a:srgbClr val="424242"/>
                </a:solidFill>
                <a:latin typeface="Calibri" panose="020F0502020204030204" pitchFamily="34" charset="0"/>
                <a:cs typeface="Calibri" panose="020F0502020204030204" pitchFamily="34" charset="0"/>
              </a:rPr>
              <a:t>long acting bronchodilator </a:t>
            </a:r>
            <a:r>
              <a:rPr lang="en-GB" dirty="0">
                <a:solidFill>
                  <a:srgbClr val="424242"/>
                </a:solidFill>
                <a:latin typeface="Calibri" panose="020F0502020204030204" pitchFamily="34" charset="0"/>
                <a:cs typeface="Calibri" panose="020F0502020204030204" pitchFamily="34" charset="0"/>
              </a:rPr>
              <a:t>monotherapy, escalation to either LABA/LAMA or LABA/ICS is recommended. LABA/ICS may be preferred for patients with a history or findings suggestive of asthma.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Blood eosinophil counts may identify patients with a greater likelihood of a beneficial response to ICS.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one exacerbation per year, a peripheral blood level ≥ 300 eosinophils/µL identifies patients more likely to respond to LABA/ICS </a:t>
            </a:r>
            <a:r>
              <a:rPr lang="en-GB" dirty="0" smtClean="0">
                <a:solidFill>
                  <a:srgbClr val="424242"/>
                </a:solidFill>
                <a:latin typeface="Calibri" panose="020F0502020204030204" pitchFamily="34" charset="0"/>
                <a:cs typeface="Calibri" panose="020F0502020204030204" pitchFamily="34" charset="0"/>
              </a:rPr>
              <a:t>treatment.</a:t>
            </a:r>
            <a:endParaRPr lang="en-GB"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For patients with ≥ 2 moderate exacerbations per year or at least one severe exacerbation requiring hospitalization in the prior year, LABA/ICS treatment can be considered at blood eosinophil counts ≥ 100 cells/µL, as ICS effects are more pronounced in patients with greater exacerbation frequency and/or severity</a:t>
            </a:r>
            <a:r>
              <a:rPr lang="en-GB" dirty="0" smtClean="0">
                <a:solidFill>
                  <a:srgbClr val="424242"/>
                </a:solidFill>
                <a:latin typeface="Calibri" panose="020F0502020204030204" pitchFamily="34" charset="0"/>
                <a:cs typeface="Calibri" panose="020F0502020204030204" pitchFamily="34" charset="0"/>
              </a:rPr>
              <a:t>.</a:t>
            </a:r>
            <a:r>
              <a:rPr lang="en-GB" dirty="0" smtClean="0">
                <a:solidFill>
                  <a:srgbClr val="424242"/>
                </a:solidFill>
              </a:rPr>
              <a:t> </a:t>
            </a:r>
          </a:p>
          <a:p>
            <a:pPr marL="342900" indent="-342900">
              <a:spcAft>
                <a:spcPts val="1200"/>
              </a:spcAft>
              <a:buClr>
                <a:srgbClr val="FFCC66"/>
              </a:buClr>
              <a:buFont typeface="Arial" panose="020B0604020202020204" pitchFamily="34" charset="0"/>
              <a:buChar char="►"/>
            </a:pPr>
            <a:r>
              <a:rPr lang="en-GB" dirty="0" smtClean="0">
                <a:solidFill>
                  <a:srgbClr val="424242"/>
                </a:solidFill>
              </a:rPr>
              <a:t>Add </a:t>
            </a:r>
            <a:r>
              <a:rPr lang="en-GB" dirty="0" err="1" smtClean="0">
                <a:solidFill>
                  <a:srgbClr val="424242"/>
                </a:solidFill>
              </a:rPr>
              <a:t>roflumilast</a:t>
            </a:r>
            <a:r>
              <a:rPr lang="en-GB" dirty="0" smtClean="0">
                <a:solidFill>
                  <a:srgbClr val="424242"/>
                </a:solidFill>
              </a:rPr>
              <a:t> or </a:t>
            </a:r>
            <a:r>
              <a:rPr lang="en-GB" dirty="0" err="1" smtClean="0">
                <a:solidFill>
                  <a:srgbClr val="424242"/>
                </a:solidFill>
              </a:rPr>
              <a:t>azithromycin</a:t>
            </a:r>
            <a:r>
              <a:rPr lang="en-GB" dirty="0" smtClean="0">
                <a:solidFill>
                  <a:srgbClr val="424242"/>
                </a:solidFill>
              </a:rPr>
              <a:t> if blood </a:t>
            </a:r>
            <a:r>
              <a:rPr lang="en-GB" dirty="0" err="1" smtClean="0">
                <a:solidFill>
                  <a:srgbClr val="424242"/>
                </a:solidFill>
              </a:rPr>
              <a:t>eosinophils</a:t>
            </a:r>
            <a:r>
              <a:rPr lang="en-GB" dirty="0" smtClean="0">
                <a:solidFill>
                  <a:srgbClr val="424242"/>
                </a:solidFill>
              </a:rPr>
              <a:t> &lt; 100 cells/µL</a:t>
            </a:r>
            <a:endParaRPr lang="en-GB"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endParaRPr lang="en-GB"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xmlns=""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xmlns="" val="3296646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899592" y="1315459"/>
            <a:ext cx="7920880" cy="4247317"/>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Exacerbations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If patients treated with </a:t>
            </a:r>
            <a:r>
              <a:rPr lang="en-GB" b="1" dirty="0">
                <a:solidFill>
                  <a:srgbClr val="424242"/>
                </a:solidFill>
                <a:latin typeface="Calibri" panose="020F0502020204030204" pitchFamily="34" charset="0"/>
                <a:cs typeface="Calibri" panose="020F0502020204030204" pitchFamily="34" charset="0"/>
              </a:rPr>
              <a:t>LABA/LAMA/ICS </a:t>
            </a:r>
            <a:r>
              <a:rPr lang="en-GB" dirty="0">
                <a:solidFill>
                  <a:srgbClr val="424242"/>
                </a:solidFill>
                <a:latin typeface="Calibri" panose="020F0502020204030204" pitchFamily="34" charset="0"/>
                <a:cs typeface="Calibri" panose="020F0502020204030204" pitchFamily="34" charset="0"/>
              </a:rPr>
              <a:t>who still have exacerbations the following options may be considered: </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Add roflumilast. </a:t>
            </a:r>
            <a:r>
              <a:rPr lang="en-GB" sz="1600" dirty="0">
                <a:solidFill>
                  <a:srgbClr val="424242"/>
                </a:solidFill>
                <a:latin typeface="Calibri" panose="020F0502020204030204" pitchFamily="34" charset="0"/>
                <a:cs typeface="Calibri" panose="020F0502020204030204" pitchFamily="34" charset="0"/>
              </a:rPr>
              <a:t>This may be considered in patients with an FEV</a:t>
            </a:r>
            <a:r>
              <a:rPr lang="en-GB" sz="1600" baseline="-25000" dirty="0">
                <a:solidFill>
                  <a:srgbClr val="424242"/>
                </a:solidFill>
                <a:latin typeface="Calibri" panose="020F0502020204030204" pitchFamily="34" charset="0"/>
                <a:cs typeface="Calibri" panose="020F0502020204030204" pitchFamily="34" charset="0"/>
              </a:rPr>
              <a:t>1</a:t>
            </a:r>
            <a:r>
              <a:rPr lang="en-GB" sz="1600" dirty="0">
                <a:solidFill>
                  <a:srgbClr val="424242"/>
                </a:solidFill>
                <a:latin typeface="Calibri" panose="020F0502020204030204" pitchFamily="34" charset="0"/>
                <a:cs typeface="Calibri" panose="020F0502020204030204" pitchFamily="34" charset="0"/>
              </a:rPr>
              <a:t> &lt; 50% predicted and chronic bronchitis, particularly if they have experienced at least one hospitalization for an exacerbation in the previous year. </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Add a macrolide. </a:t>
            </a:r>
            <a:r>
              <a:rPr lang="en-GB" sz="1600" dirty="0">
                <a:solidFill>
                  <a:srgbClr val="424242"/>
                </a:solidFill>
                <a:latin typeface="Calibri" panose="020F0502020204030204" pitchFamily="34" charset="0"/>
                <a:cs typeface="Calibri" panose="020F0502020204030204" pitchFamily="34" charset="0"/>
              </a:rPr>
              <a:t>The best available evidence exists for the use of azithromycin, especially in those who are not current smokers. Consideration to the development of resistant organisms should be factored into decision-making.</a:t>
            </a:r>
          </a:p>
          <a:p>
            <a:pPr marL="800100" lvl="1" indent="-342900">
              <a:spcAft>
                <a:spcPts val="1200"/>
              </a:spcAft>
              <a:buClr>
                <a:srgbClr val="FFCC66"/>
              </a:buClr>
              <a:buFont typeface="Wingdings" panose="05000000000000000000" pitchFamily="2" charset="2"/>
              <a:buChar char="Ø"/>
            </a:pPr>
            <a:r>
              <a:rPr lang="en-GB" sz="1600" b="1" dirty="0">
                <a:solidFill>
                  <a:srgbClr val="FAB516"/>
                </a:solidFill>
                <a:latin typeface="Calibri" panose="020F0502020204030204" pitchFamily="34" charset="0"/>
                <a:cs typeface="Calibri" panose="020F0502020204030204" pitchFamily="34" charset="0"/>
              </a:rPr>
              <a:t>Stopping ICS. </a:t>
            </a:r>
            <a:r>
              <a:rPr lang="en-GB" sz="1600" dirty="0">
                <a:solidFill>
                  <a:srgbClr val="424242"/>
                </a:solidFill>
                <a:latin typeface="Calibri" panose="020F0502020204030204" pitchFamily="34" charset="0"/>
                <a:cs typeface="Calibri" panose="020F0502020204030204" pitchFamily="34" charset="0"/>
              </a:rPr>
              <a:t>This can be considered if there are adverse effects (such as pneumonia) or a reported lack of efficacy. However, a blood eosinophil count ≥ 300 cells /µL identifies patients with the greatest likelihood of experiencing more exacerbations after ICS withdrawal and who subsequently should be followed closely for relapse of exacerbations.</a:t>
            </a:r>
          </a:p>
        </p:txBody>
      </p:sp>
      <p:sp>
        <p:nvSpPr>
          <p:cNvPr id="8" name="TextBox 1">
            <a:extLst>
              <a:ext uri="{FF2B5EF4-FFF2-40B4-BE49-F238E27FC236}">
                <a16:creationId xmlns:a16="http://schemas.microsoft.com/office/drawing/2014/main" xmlns="" id="{B3E6496E-0C48-4211-B0CC-E9D10FCE48A5}"/>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FOLLOW-UP pharmacological treatment</a:t>
            </a:r>
          </a:p>
        </p:txBody>
      </p:sp>
    </p:spTree>
    <p:extLst>
      <p:ext uri="{BB962C8B-B14F-4D97-AF65-F5344CB8AC3E}">
        <p14:creationId xmlns:p14="http://schemas.microsoft.com/office/powerpoint/2010/main" xmlns="" val="141840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6" name="TextBox 1"/>
          <p:cNvSpPr txBox="1">
            <a:spLocks noChangeArrowheads="1"/>
          </p:cNvSpPr>
          <p:nvPr/>
        </p:nvSpPr>
        <p:spPr bwMode="auto">
          <a:xfrm>
            <a:off x="2790156" y="1484784"/>
            <a:ext cx="4212232" cy="4093428"/>
          </a:xfrm>
          <a:prstGeom prst="rect">
            <a:avLst/>
          </a:prstGeom>
          <a:noFill/>
          <a:ln w="9525">
            <a:noFill/>
            <a:miter lim="800000"/>
            <a:headEnd/>
            <a:tailEnd/>
          </a:ln>
        </p:spPr>
        <p:txBody>
          <a:bodyPr wrap="square">
            <a:spAutoFit/>
          </a:bodyPr>
          <a:lstStyle/>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Education and self-management</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Physical activity</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Pulmonary rehabilitation programs</a:t>
            </a:r>
          </a:p>
          <a:p>
            <a:pPr marL="342900" indent="-342900">
              <a:spcAft>
                <a:spcPts val="1200"/>
              </a:spcAft>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Exercise training</a:t>
            </a:r>
            <a:endParaRPr lang="en-AU" sz="2000" b="1"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Self-management education</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End of life and palliative care</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Nutritional support</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Vaccination</a:t>
            </a:r>
          </a:p>
          <a:p>
            <a:pPr marL="342900"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Oxygen therapy</a:t>
            </a:r>
          </a:p>
        </p:txBody>
      </p:sp>
    </p:spTree>
    <p:extLst>
      <p:ext uri="{BB962C8B-B14F-4D97-AF65-F5344CB8AC3E}">
        <p14:creationId xmlns:p14="http://schemas.microsoft.com/office/powerpoint/2010/main" xmlns="" val="30934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Clr>
                <a:srgbClr val="FFCC66"/>
              </a:buClr>
              <a:buNone/>
            </a:pPr>
            <a:endParaRPr lang="en-US" dirty="0" smtClean="0"/>
          </a:p>
          <a:p>
            <a:pPr>
              <a:buClr>
                <a:srgbClr val="FFCC66"/>
              </a:buClr>
              <a:buNone/>
            </a:pPr>
            <a:endParaRPr lang="en-US" dirty="0" smtClean="0"/>
          </a:p>
          <a:p>
            <a:pPr>
              <a:buClr>
                <a:srgbClr val="FFCC66"/>
              </a:buClr>
              <a:buFont typeface="Arial" panose="020B0604020202020204" pitchFamily="34" charset="0"/>
              <a:buChar char="►"/>
            </a:pPr>
            <a:r>
              <a:rPr lang="en-US" dirty="0" smtClean="0"/>
              <a:t>More than 3 million people died of COPD in 2012 accounting for 6% of all deaths globally. </a:t>
            </a:r>
          </a:p>
          <a:p>
            <a:pPr>
              <a:buClr>
                <a:srgbClr val="FFCC66"/>
              </a:buClr>
            </a:pPr>
            <a:endParaRPr lang="en-US" dirty="0" smtClean="0"/>
          </a:p>
          <a:p>
            <a:pPr>
              <a:buClr>
                <a:srgbClr val="FFCC66"/>
              </a:buClr>
              <a:buFont typeface="Arial" panose="020B0604020202020204" pitchFamily="34" charset="0"/>
              <a:buChar char="►"/>
            </a:pPr>
            <a:r>
              <a:rPr lang="en-US" dirty="0" smtClean="0"/>
              <a:t>Globally, the COPD burden is projected to increase in coming decades because of continued exposure to COPD risk factors and aging of the population.</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3" name="Rectangle 2">
            <a:extLst>
              <a:ext uri="{FF2B5EF4-FFF2-40B4-BE49-F238E27FC236}">
                <a16:creationId xmlns:a16="http://schemas.microsoft.com/office/drawing/2014/main" xmlns="" id="{E3211355-3C1A-44A0-8168-D073D3B4DF77}"/>
              </a:ext>
            </a:extLst>
          </p:cNvPr>
          <p:cNvSpPr/>
          <p:nvPr/>
        </p:nvSpPr>
        <p:spPr>
          <a:xfrm>
            <a:off x="797983" y="1304229"/>
            <a:ext cx="7488832" cy="2339102"/>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Education &amp; self-management</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Self-management education and coaching by healthcare professionals should be a major component of the ‘Chronic Care Model’ within the context of the healthcare delivery system.</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aim of self-management interventions is to motivate, engage and coach the patients to positively adapt their health </a:t>
            </a:r>
            <a:r>
              <a:rPr lang="en-GB" dirty="0" err="1">
                <a:solidFill>
                  <a:srgbClr val="424242"/>
                </a:solidFill>
                <a:latin typeface="Calibri" panose="020F0502020204030204" pitchFamily="34" charset="0"/>
                <a:cs typeface="Calibri" panose="020F0502020204030204" pitchFamily="34" charset="0"/>
              </a:rPr>
              <a:t>behavior</a:t>
            </a:r>
            <a:r>
              <a:rPr lang="en-GB" dirty="0">
                <a:solidFill>
                  <a:srgbClr val="424242"/>
                </a:solidFill>
                <a:latin typeface="Calibri" panose="020F0502020204030204" pitchFamily="34" charset="0"/>
                <a:cs typeface="Calibri" panose="020F0502020204030204" pitchFamily="34" charset="0"/>
              </a:rPr>
              <a:t>(s) and develop skills to better manage their disease on a day-to-day basis.</a:t>
            </a:r>
          </a:p>
        </p:txBody>
      </p:sp>
      <p:pic>
        <p:nvPicPr>
          <p:cNvPr id="11" name="Picture 10">
            <a:extLst>
              <a:ext uri="{FF2B5EF4-FFF2-40B4-BE49-F238E27FC236}">
                <a16:creationId xmlns:a16="http://schemas.microsoft.com/office/drawing/2014/main" xmlns="" id="{BFACED41-9A38-4B60-B1A2-397056E90760}"/>
              </a:ext>
            </a:extLst>
          </p:cNvPr>
          <p:cNvPicPr>
            <a:picLocks noChangeAspect="1"/>
          </p:cNvPicPr>
          <p:nvPr/>
        </p:nvPicPr>
        <p:blipFill>
          <a:blip r:embed="rId4"/>
          <a:stretch>
            <a:fillRect/>
          </a:stretch>
        </p:blipFill>
        <p:spPr>
          <a:xfrm>
            <a:off x="1777491" y="3955833"/>
            <a:ext cx="5529816" cy="2419295"/>
          </a:xfrm>
          <a:prstGeom prst="rect">
            <a:avLst/>
          </a:prstGeom>
        </p:spPr>
      </p:pic>
    </p:spTree>
    <p:extLst>
      <p:ext uri="{BB962C8B-B14F-4D97-AF65-F5344CB8AC3E}">
        <p14:creationId xmlns:p14="http://schemas.microsoft.com/office/powerpoint/2010/main" xmlns="" val="1603210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827584" y="1340768"/>
            <a:ext cx="7488832" cy="3477875"/>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Pulmonary rehabilitation</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Patients with high symptom burden and risk of exacerbations (Groups B, C and D), should be encouraged to take part in a formal rehabilitation </a:t>
            </a:r>
            <a:r>
              <a:rPr lang="en-GB" dirty="0" smtClean="0">
                <a:solidFill>
                  <a:srgbClr val="424242"/>
                </a:solidFill>
                <a:latin typeface="Calibri" panose="020F0502020204030204" pitchFamily="34" charset="0"/>
                <a:cs typeface="Calibri" panose="020F0502020204030204" pitchFamily="34" charset="0"/>
              </a:rPr>
              <a:t>program.</a:t>
            </a:r>
            <a:endParaRPr lang="en-GB"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endParaRPr lang="en-US" dirty="0" smtClean="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endParaRPr lang="en-US"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US" dirty="0" smtClean="0">
                <a:solidFill>
                  <a:srgbClr val="424242"/>
                </a:solidFill>
                <a:latin typeface="Calibri" panose="020F0502020204030204" pitchFamily="34" charset="0"/>
                <a:cs typeface="Calibri" panose="020F0502020204030204" pitchFamily="34" charset="0"/>
              </a:rPr>
              <a:t>The </a:t>
            </a:r>
            <a:r>
              <a:rPr lang="en-US" dirty="0">
                <a:solidFill>
                  <a:srgbClr val="424242"/>
                </a:solidFill>
                <a:latin typeface="Calibri" panose="020F0502020204030204" pitchFamily="34" charset="0"/>
                <a:cs typeface="Calibri" panose="020F0502020204030204" pitchFamily="34" charset="0"/>
              </a:rPr>
              <a:t>components of pulmonary rehabilitation may vary but evidence-based best practice for program delivery includes: structured and supervised exercise training, smoking cessation, nutrition counseling, and self-management education. </a:t>
            </a:r>
            <a:endParaRPr lang="en-GB" dirty="0">
              <a:solidFill>
                <a:srgbClr val="42424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987981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3" name="Rectangle 2">
            <a:extLst>
              <a:ext uri="{FF2B5EF4-FFF2-40B4-BE49-F238E27FC236}">
                <a16:creationId xmlns:a16="http://schemas.microsoft.com/office/drawing/2014/main" xmlns="" id="{E3211355-3C1A-44A0-8168-D073D3B4DF77}"/>
              </a:ext>
            </a:extLst>
          </p:cNvPr>
          <p:cNvSpPr/>
          <p:nvPr/>
        </p:nvSpPr>
        <p:spPr>
          <a:xfrm>
            <a:off x="827584" y="1340768"/>
            <a:ext cx="7488832" cy="4370427"/>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Self-management education</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basis of enabling patients to become active partners in their ongoing care is to build knowledge and skills. </a:t>
            </a:r>
          </a:p>
          <a:p>
            <a:pPr marL="800100" lvl="1" indent="-342900">
              <a:spcAft>
                <a:spcPts val="1200"/>
              </a:spcAft>
              <a:buClr>
                <a:srgbClr val="FFCC66"/>
              </a:buClr>
              <a:buFont typeface="Wingdings" panose="05000000000000000000" pitchFamily="2" charset="2"/>
              <a:buChar char="Ø"/>
            </a:pPr>
            <a:r>
              <a:rPr lang="en-GB" dirty="0" smtClean="0">
                <a:solidFill>
                  <a:srgbClr val="424242"/>
                </a:solidFill>
                <a:latin typeface="Calibri" panose="020F0502020204030204" pitchFamily="34" charset="0"/>
                <a:cs typeface="Calibri" panose="020F0502020204030204" pitchFamily="34" charset="0"/>
              </a:rPr>
              <a:t>Smoking </a:t>
            </a:r>
            <a:r>
              <a:rPr lang="en-GB" dirty="0">
                <a:solidFill>
                  <a:srgbClr val="424242"/>
                </a:solidFill>
                <a:latin typeface="Calibri" panose="020F0502020204030204" pitchFamily="34" charset="0"/>
                <a:cs typeface="Calibri" panose="020F0502020204030204" pitchFamily="34" charset="0"/>
              </a:rPr>
              <a:t>cessation</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Basic information about COPD</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General approach to therapy and specific aspects of medical treatment (respiratory medications and inhalation devices)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Strategies to help minimize </a:t>
            </a:r>
            <a:r>
              <a:rPr lang="en-GB" dirty="0" err="1">
                <a:solidFill>
                  <a:srgbClr val="424242"/>
                </a:solidFill>
                <a:latin typeface="Calibri" panose="020F0502020204030204" pitchFamily="34" charset="0"/>
                <a:cs typeface="Calibri" panose="020F0502020204030204" pitchFamily="34" charset="0"/>
              </a:rPr>
              <a:t>dyspnea</a:t>
            </a:r>
            <a:r>
              <a:rPr lang="en-GB" dirty="0">
                <a:solidFill>
                  <a:srgbClr val="424242"/>
                </a:solidFill>
                <a:latin typeface="Calibri" panose="020F0502020204030204" pitchFamily="34" charset="0"/>
                <a:cs typeface="Calibri" panose="020F0502020204030204" pitchFamily="34" charset="0"/>
              </a:rPr>
              <a:t>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Advice about when to seek help </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Decision-making during exacerbations</a:t>
            </a:r>
          </a:p>
          <a:p>
            <a:pPr marL="800100" lvl="1" indent="-342900">
              <a:spcAft>
                <a:spcPts val="1200"/>
              </a:spcAft>
              <a:buClr>
                <a:srgbClr val="FFCC66"/>
              </a:buClr>
              <a:buFont typeface="Wingdings" panose="05000000000000000000" pitchFamily="2" charset="2"/>
              <a:buChar char="Ø"/>
            </a:pPr>
            <a:r>
              <a:rPr lang="en-GB" dirty="0">
                <a:solidFill>
                  <a:srgbClr val="424242"/>
                </a:solidFill>
                <a:latin typeface="Calibri" panose="020F0502020204030204" pitchFamily="34" charset="0"/>
                <a:cs typeface="Calibri" panose="020F0502020204030204" pitchFamily="34" charset="0"/>
              </a:rPr>
              <a:t>Advance directives and end-of-life issues </a:t>
            </a:r>
          </a:p>
        </p:txBody>
      </p:sp>
    </p:spTree>
    <p:extLst>
      <p:ext uri="{BB962C8B-B14F-4D97-AF65-F5344CB8AC3E}">
        <p14:creationId xmlns:p14="http://schemas.microsoft.com/office/powerpoint/2010/main" xmlns="" val="3817332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3" name="Rectangle 2">
            <a:extLst>
              <a:ext uri="{FF2B5EF4-FFF2-40B4-BE49-F238E27FC236}">
                <a16:creationId xmlns:a16="http://schemas.microsoft.com/office/drawing/2014/main" xmlns="" id="{E3211355-3C1A-44A0-8168-D073D3B4DF77}"/>
              </a:ext>
            </a:extLst>
          </p:cNvPr>
          <p:cNvSpPr/>
          <p:nvPr/>
        </p:nvSpPr>
        <p:spPr>
          <a:xfrm>
            <a:off x="827584" y="1340768"/>
            <a:ext cx="7488832" cy="3323987"/>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End-of-life and palliative care</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The goal of palliative care is to relieve the suffering of patients and their families by the comprehensive assessment and treatment of physical, psychosocial, and spiritual symptoms experienced by patients.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Clinicians should develop and implement methods to help patients and their families to make informed choices that are consistent with patients’ values.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Simple, structured approaches to facilitate these conversations may help to improve the occurrence and quality of communication from the patients’ perspective.</a:t>
            </a:r>
          </a:p>
        </p:txBody>
      </p:sp>
    </p:spTree>
    <p:extLst>
      <p:ext uri="{BB962C8B-B14F-4D97-AF65-F5344CB8AC3E}">
        <p14:creationId xmlns:p14="http://schemas.microsoft.com/office/powerpoint/2010/main" xmlns="" val="3523305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TextBox 1">
            <a:extLst>
              <a:ext uri="{FF2B5EF4-FFF2-40B4-BE49-F238E27FC236}">
                <a16:creationId xmlns:a16="http://schemas.microsoft.com/office/drawing/2014/main" xmlns="" id="{3B33AFAA-58F2-451D-AC5F-1E69CFBA7FEC}"/>
              </a:ext>
            </a:extLst>
          </p:cNvPr>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pic>
        <p:nvPicPr>
          <p:cNvPr id="8" name="Picture 7">
            <a:extLst>
              <a:ext uri="{FF2B5EF4-FFF2-40B4-BE49-F238E27FC236}">
                <a16:creationId xmlns:a16="http://schemas.microsoft.com/office/drawing/2014/main" xmlns="" id="{9B9BE12E-C8B5-45D0-B704-82A368822CD1}"/>
              </a:ext>
            </a:extLst>
          </p:cNvPr>
          <p:cNvPicPr>
            <a:picLocks noChangeAspect="1"/>
          </p:cNvPicPr>
          <p:nvPr/>
        </p:nvPicPr>
        <p:blipFill>
          <a:blip r:embed="rId4" cstate="print"/>
          <a:stretch>
            <a:fillRect/>
          </a:stretch>
        </p:blipFill>
        <p:spPr>
          <a:xfrm>
            <a:off x="1691680" y="1100410"/>
            <a:ext cx="5973163" cy="5413178"/>
          </a:xfrm>
          <a:prstGeom prst="rect">
            <a:avLst/>
          </a:prstGeom>
        </p:spPr>
      </p:pic>
    </p:spTree>
    <p:extLst>
      <p:ext uri="{BB962C8B-B14F-4D97-AF65-F5344CB8AC3E}">
        <p14:creationId xmlns:p14="http://schemas.microsoft.com/office/powerpoint/2010/main" xmlns="" val="38244634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331640" y="395082"/>
            <a:ext cx="7056784" cy="523220"/>
          </a:xfrm>
          <a:prstGeom prst="rect">
            <a:avLst/>
          </a:prstGeom>
          <a:noFill/>
          <a:ln w="9525">
            <a:noFill/>
            <a:miter lim="800000"/>
            <a:headEnd/>
            <a:tailEnd/>
          </a:ln>
        </p:spPr>
        <p:txBody>
          <a:bodyPr wrap="square">
            <a:spAutoFit/>
          </a:bodyPr>
          <a:lstStyle/>
          <a:p>
            <a:pPr algn="ctr"/>
            <a:r>
              <a:rPr lang="en-US" sz="2800" dirty="0">
                <a:solidFill>
                  <a:srgbClr val="FAB516"/>
                </a:solidFill>
                <a:latin typeface="Tahoma" pitchFamily="34" charset="0"/>
                <a:cs typeface="Tahoma" pitchFamily="34" charset="0"/>
              </a:rPr>
              <a:t>Non-pharmacological treatment</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3" name="Rectangle 2">
            <a:extLst>
              <a:ext uri="{FF2B5EF4-FFF2-40B4-BE49-F238E27FC236}">
                <a16:creationId xmlns:a16="http://schemas.microsoft.com/office/drawing/2014/main" xmlns="" id="{E3211355-3C1A-44A0-8168-D073D3B4DF77}"/>
              </a:ext>
            </a:extLst>
          </p:cNvPr>
          <p:cNvSpPr/>
          <p:nvPr/>
        </p:nvSpPr>
        <p:spPr>
          <a:xfrm>
            <a:off x="827584" y="1340768"/>
            <a:ext cx="7488832" cy="3754874"/>
          </a:xfrm>
          <a:prstGeom prst="rect">
            <a:avLst/>
          </a:prstGeom>
        </p:spPr>
        <p:txBody>
          <a:bodyPr wrap="square">
            <a:spAutoFit/>
          </a:bodyPr>
          <a:lstStyle/>
          <a:p>
            <a:pPr>
              <a:spcAft>
                <a:spcPts val="1200"/>
              </a:spcAft>
              <a:buClr>
                <a:srgbClr val="FFCC66"/>
              </a:buClr>
            </a:pPr>
            <a:r>
              <a:rPr lang="en-GB" b="1" dirty="0">
                <a:solidFill>
                  <a:srgbClr val="FAB516"/>
                </a:solidFill>
                <a:latin typeface="Calibri" panose="020F0502020204030204" pitchFamily="34" charset="0"/>
                <a:cs typeface="Calibri" panose="020F0502020204030204" pitchFamily="34" charset="0"/>
              </a:rPr>
              <a:t>Interventional bronchoscopy &amp; surgery</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heterogeneous or homogenous emphysema and significant hyperinflation refractory to optimized medical care, surgical or </a:t>
            </a:r>
            <a:r>
              <a:rPr lang="en-GB" dirty="0" err="1">
                <a:solidFill>
                  <a:srgbClr val="424242"/>
                </a:solidFill>
                <a:latin typeface="Calibri" panose="020F0502020204030204" pitchFamily="34" charset="0"/>
                <a:cs typeface="Calibri" panose="020F0502020204030204" pitchFamily="34" charset="0"/>
              </a:rPr>
              <a:t>bronchoscopic</a:t>
            </a:r>
            <a:r>
              <a:rPr lang="en-GB" dirty="0">
                <a:solidFill>
                  <a:srgbClr val="424242"/>
                </a:solidFill>
                <a:latin typeface="Calibri" panose="020F0502020204030204" pitchFamily="34" charset="0"/>
                <a:cs typeface="Calibri" panose="020F0502020204030204" pitchFamily="34" charset="0"/>
              </a:rPr>
              <a:t> modes of lung volume reduction (e.g., endobronchial one-way valves, lung coils or thermal ablation) may be considered. </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Some of these therapies (vapor ablation and lung coils) are not widely available for clinical care in many countries.</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a large bulla, surgical bullectomy may be considered.</a:t>
            </a:r>
          </a:p>
          <a:p>
            <a:pPr marL="342900" indent="-342900">
              <a:spcAft>
                <a:spcPts val="1200"/>
              </a:spcAft>
              <a:buClr>
                <a:srgbClr val="FFCC66"/>
              </a:buClr>
              <a:buFont typeface="Arial" panose="020B0604020202020204" pitchFamily="34" charset="0"/>
              <a:buChar char="►"/>
            </a:pPr>
            <a:r>
              <a:rPr lang="en-GB" dirty="0">
                <a:solidFill>
                  <a:srgbClr val="424242"/>
                </a:solidFill>
                <a:latin typeface="Calibri" panose="020F0502020204030204" pitchFamily="34" charset="0"/>
                <a:cs typeface="Calibri" panose="020F0502020204030204" pitchFamily="34" charset="0"/>
              </a:rPr>
              <a:t>In selected patients with very severe COPD and without relevant contraindications, lung transplantation may be considered. </a:t>
            </a:r>
          </a:p>
        </p:txBody>
      </p:sp>
    </p:spTree>
    <p:extLst>
      <p:ext uri="{BB962C8B-B14F-4D97-AF65-F5344CB8AC3E}">
        <p14:creationId xmlns:p14="http://schemas.microsoft.com/office/powerpoint/2010/main" xmlns="" val="3831659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a:extLst>
              <a:ext uri="{FF2B5EF4-FFF2-40B4-BE49-F238E27FC236}">
                <a16:creationId xmlns:a16="http://schemas.microsoft.com/office/drawing/2014/main" xmlns="" id="{CEE18A42-5C52-45AC-B6FD-91AFB048A827}"/>
              </a:ext>
            </a:extLst>
          </p:cNvPr>
          <p:cNvPicPr>
            <a:picLocks noChangeAspect="1"/>
          </p:cNvPicPr>
          <p:nvPr/>
        </p:nvPicPr>
        <p:blipFill>
          <a:blip r:embed="rId3"/>
          <a:stretch>
            <a:fillRect/>
          </a:stretch>
        </p:blipFill>
        <p:spPr>
          <a:xfrm>
            <a:off x="1479208" y="276944"/>
            <a:ext cx="6664960" cy="6248400"/>
          </a:xfrm>
          <a:prstGeom prst="rect">
            <a:avLst/>
          </a:prstGeom>
        </p:spPr>
      </p:pic>
    </p:spTree>
    <p:extLst>
      <p:ext uri="{BB962C8B-B14F-4D97-AF65-F5344CB8AC3E}">
        <p14:creationId xmlns:p14="http://schemas.microsoft.com/office/powerpoint/2010/main" xmlns="" val="8633659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Monitoring and Follow-up</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5539978"/>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Monitoring disease progression and development of complications and/or comorbidities </a:t>
            </a:r>
          </a:p>
          <a:p>
            <a:pPr>
              <a:buClr>
                <a:srgbClr val="FFCC66"/>
              </a:buClr>
            </a:pPr>
            <a:endParaRPr lang="en-AU" sz="2000" dirty="0"/>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Measurements. </a:t>
            </a:r>
            <a:r>
              <a:rPr lang="en-US" sz="2000" dirty="0">
                <a:solidFill>
                  <a:srgbClr val="424242"/>
                </a:solidFill>
                <a:latin typeface="Calibri" panose="020F0502020204030204" pitchFamily="34" charset="0"/>
                <a:cs typeface="Calibri" panose="020F0502020204030204" pitchFamily="34" charset="0"/>
              </a:rPr>
              <a:t>Decline in FEV</a:t>
            </a:r>
            <a:r>
              <a:rPr lang="en-US" sz="2000" baseline="-25000" dirty="0">
                <a:solidFill>
                  <a:srgbClr val="424242"/>
                </a:solidFill>
                <a:latin typeface="Calibri" panose="020F0502020204030204" pitchFamily="34" charset="0"/>
                <a:cs typeface="Calibri" panose="020F0502020204030204" pitchFamily="34" charset="0"/>
              </a:rPr>
              <a:t>1</a:t>
            </a:r>
            <a:r>
              <a:rPr lang="en-US" sz="2000" dirty="0">
                <a:solidFill>
                  <a:srgbClr val="424242"/>
                </a:solidFill>
                <a:latin typeface="Calibri" panose="020F0502020204030204" pitchFamily="34" charset="0"/>
                <a:cs typeface="Calibri" panose="020F0502020204030204" pitchFamily="34" charset="0"/>
              </a:rPr>
              <a:t> can be tracked by spirometry performed at least once a year.</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Symptoms. </a:t>
            </a:r>
            <a:r>
              <a:rPr lang="en-US" sz="2000" dirty="0">
                <a:solidFill>
                  <a:srgbClr val="424242"/>
                </a:solidFill>
                <a:latin typeface="Calibri" panose="020F0502020204030204" pitchFamily="34" charset="0"/>
                <a:cs typeface="Calibri" panose="020F0502020204030204" pitchFamily="34" charset="0"/>
              </a:rPr>
              <a:t>At each visit, information on symptoms since the last visit should be collected, including cough and sputum, breathlessness, fatigue, activity limitation, and sleep disturbances. </a:t>
            </a:r>
            <a:endParaRPr lang="en-AU" sz="2000" dirty="0">
              <a:solidFill>
                <a:srgbClr val="424242"/>
              </a:solidFill>
              <a:latin typeface="Calibri" panose="020F0502020204030204" pitchFamily="34" charset="0"/>
              <a:cs typeface="Calibri" panose="020F0502020204030204" pitchFamily="34" charset="0"/>
            </a:endParaRP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Exacerbations.</a:t>
            </a:r>
            <a:r>
              <a:rPr lang="en-US" sz="2000" b="1" dirty="0">
                <a:solidFill>
                  <a:srgbClr val="424242"/>
                </a:solidFill>
                <a:latin typeface="Calibri" panose="020F0502020204030204" pitchFamily="34" charset="0"/>
                <a:cs typeface="Calibri" panose="020F0502020204030204" pitchFamily="34" charset="0"/>
              </a:rPr>
              <a:t> </a:t>
            </a:r>
            <a:r>
              <a:rPr lang="en-US" sz="2000" dirty="0">
                <a:solidFill>
                  <a:srgbClr val="424242"/>
                </a:solidFill>
                <a:latin typeface="Calibri" panose="020F0502020204030204" pitchFamily="34" charset="0"/>
                <a:cs typeface="Calibri" panose="020F0502020204030204" pitchFamily="34" charset="0"/>
              </a:rPr>
              <a:t>The frequency, severity, type and likely causes of all exacerbations should be monitored.</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Imaging.</a:t>
            </a:r>
            <a:r>
              <a:rPr lang="en-US" sz="2000" dirty="0">
                <a:solidFill>
                  <a:srgbClr val="424242"/>
                </a:solidFill>
                <a:latin typeface="Calibri" panose="020F0502020204030204" pitchFamily="34" charset="0"/>
                <a:cs typeface="Calibri" panose="020F0502020204030204" pitchFamily="34" charset="0"/>
              </a:rPr>
              <a:t> If there is a clear worsening of symptoms, imaging may be indicated. </a:t>
            </a:r>
          </a:p>
          <a:p>
            <a:pPr marL="342900" indent="-342900">
              <a:spcAft>
                <a:spcPts val="1200"/>
              </a:spcAft>
              <a:buClr>
                <a:srgbClr val="FFCC66"/>
              </a:buClr>
              <a:buFont typeface="Arial" panose="020B0604020202020204" pitchFamily="34" charset="0"/>
              <a:buChar char="►"/>
            </a:pPr>
            <a:r>
              <a:rPr lang="en-US" sz="2000" b="1" i="1" dirty="0">
                <a:solidFill>
                  <a:srgbClr val="424242"/>
                </a:solidFill>
                <a:latin typeface="Calibri" panose="020F0502020204030204" pitchFamily="34" charset="0"/>
                <a:cs typeface="Calibri" panose="020F0502020204030204" pitchFamily="34" charset="0"/>
              </a:rPr>
              <a:t>Smoking status. </a:t>
            </a:r>
            <a:r>
              <a:rPr lang="en-US" sz="2000" dirty="0">
                <a:solidFill>
                  <a:srgbClr val="424242"/>
                </a:solidFill>
                <a:latin typeface="Calibri" panose="020F0502020204030204" pitchFamily="34" charset="0"/>
                <a:cs typeface="Calibri" panose="020F0502020204030204" pitchFamily="34" charset="0"/>
              </a:rPr>
              <a:t>At each visit, the current smoking status and smoke exposure should be determined followed </a:t>
            </a:r>
            <a:r>
              <a:rPr lang="en-US" sz="2000" dirty="0"/>
              <a:t>by appropriate action.</a:t>
            </a:r>
            <a:endParaRPr lang="en-AU" sz="2000" dirty="0"/>
          </a:p>
          <a:p>
            <a:pPr marL="342900" indent="-342900">
              <a:buClr>
                <a:srgbClr val="FFCC66"/>
              </a:buClr>
              <a:buFont typeface="Arial" panose="020B0604020202020204" pitchFamily="34" charset="0"/>
              <a:buChar char="►"/>
            </a:pPr>
            <a:endParaRPr lang="en-AU" sz="2400" dirty="0"/>
          </a:p>
        </p:txBody>
      </p:sp>
      <p:sp>
        <p:nvSpPr>
          <p:cNvPr id="8" name="TextBox 1">
            <a:extLst>
              <a:ext uri="{FF2B5EF4-FFF2-40B4-BE49-F238E27FC236}">
                <a16:creationId xmlns:a16="http://schemas.microsoft.com/office/drawing/2014/main" xmlns="" id="{5309E084-2D5D-4B6A-B19B-929FE706453C}"/>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a:t>
            </a:r>
            <a:r>
              <a:rPr lang="en-US" sz="1200" dirty="0" smtClean="0">
                <a:solidFill>
                  <a:schemeClr val="accent6">
                    <a:lumMod val="40000"/>
                    <a:lumOff val="60000"/>
                  </a:schemeClr>
                </a:solidFill>
              </a:rPr>
              <a:t>Disease</a:t>
            </a:r>
            <a:endParaRPr lang="en-US" sz="1200" dirty="0">
              <a:solidFill>
                <a:schemeClr val="accent6">
                  <a:lumMod val="40000"/>
                  <a:lumOff val="60000"/>
                </a:schemeClr>
              </a:solidFill>
            </a:endParaRPr>
          </a:p>
        </p:txBody>
      </p:sp>
    </p:spTree>
    <p:extLst>
      <p:ext uri="{BB962C8B-B14F-4D97-AF65-F5344CB8AC3E}">
        <p14:creationId xmlns:p14="http://schemas.microsoft.com/office/powerpoint/2010/main" xmlns="" val="3093660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Monitoring and Follow-up</a:t>
            </a: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6" name="TextBox 1"/>
          <p:cNvSpPr txBox="1">
            <a:spLocks noChangeArrowheads="1"/>
          </p:cNvSpPr>
          <p:nvPr/>
        </p:nvSpPr>
        <p:spPr bwMode="auto">
          <a:xfrm>
            <a:off x="467545" y="1327776"/>
            <a:ext cx="8424934" cy="5078313"/>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Pharmacotherapy and other medical treatment</a:t>
            </a:r>
          </a:p>
          <a:p>
            <a:pPr>
              <a:buClr>
                <a:srgbClr val="FFCC66"/>
              </a:buClr>
            </a:pPr>
            <a:endParaRPr lang="en-AU" sz="2000" i="1" dirty="0">
              <a:solidFill>
                <a:srgbClr val="424242"/>
              </a:solidFill>
              <a:latin typeface="Calibri" panose="020F0502020204030204" pitchFamily="34" charset="0"/>
              <a:cs typeface="Calibri" panose="020F0502020204030204" pitchFamily="34" charset="0"/>
            </a:endParaRPr>
          </a:p>
          <a:p>
            <a:pPr>
              <a:spcAft>
                <a:spcPts val="1200"/>
              </a:spcAft>
              <a:buClr>
                <a:srgbClr val="FFCC66"/>
              </a:buClr>
            </a:pPr>
            <a:r>
              <a:rPr lang="en-AU" sz="2000" dirty="0">
                <a:solidFill>
                  <a:srgbClr val="424242"/>
                </a:solidFill>
                <a:latin typeface="Calibri" panose="020F0502020204030204" pitchFamily="34" charset="0"/>
                <a:cs typeface="Calibri" panose="020F0502020204030204" pitchFamily="34" charset="0"/>
              </a:rPr>
              <a:t>In order to adjust therapy appropriately as the disease progresses, each follow-up visit should include a discussion of the current therapeutic regimen. </a:t>
            </a:r>
          </a:p>
          <a:p>
            <a:pPr>
              <a:spcAft>
                <a:spcPts val="1200"/>
              </a:spcAft>
              <a:buClr>
                <a:srgbClr val="FFCC66"/>
              </a:buClr>
            </a:pPr>
            <a:r>
              <a:rPr lang="en-AU" sz="2000" dirty="0">
                <a:solidFill>
                  <a:srgbClr val="424242"/>
                </a:solidFill>
                <a:latin typeface="Calibri" panose="020F0502020204030204" pitchFamily="34" charset="0"/>
                <a:cs typeface="Calibri" panose="020F0502020204030204" pitchFamily="34" charset="0"/>
              </a:rPr>
              <a:t>Monitoring should focus on:</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Dosages of prescribed medications. </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Adherence to the regimen. </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Inhaler technique.</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Effectiveness of the current regime.</a:t>
            </a:r>
          </a:p>
          <a:p>
            <a:pPr marL="800100" lvl="1" indent="-342900">
              <a:spcAft>
                <a:spcPts val="1200"/>
              </a:spcAft>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Side effects.</a:t>
            </a:r>
            <a:endParaRPr lang="en-AU" sz="2000" b="1" i="1" dirty="0">
              <a:solidFill>
                <a:srgbClr val="424242"/>
              </a:solidFill>
              <a:latin typeface="Calibri" panose="020F0502020204030204" pitchFamily="34" charset="0"/>
              <a:cs typeface="Calibri" panose="020F0502020204030204" pitchFamily="34" charset="0"/>
            </a:endParaRPr>
          </a:p>
          <a:p>
            <a:pPr>
              <a:spcAft>
                <a:spcPts val="1200"/>
              </a:spcAft>
              <a:buClr>
                <a:srgbClr val="FFCC66"/>
              </a:buClr>
            </a:pPr>
            <a:r>
              <a:rPr lang="en-AU" sz="2000" i="1" dirty="0">
                <a:solidFill>
                  <a:srgbClr val="424242"/>
                </a:solidFill>
                <a:latin typeface="Calibri" panose="020F0502020204030204" pitchFamily="34" charset="0"/>
                <a:cs typeface="Calibri" panose="020F0502020204030204" pitchFamily="34" charset="0"/>
              </a:rPr>
              <a:t>Treatment modifications should be recommended.</a:t>
            </a:r>
          </a:p>
          <a:p>
            <a:pPr marL="342900" indent="-342900">
              <a:buClr>
                <a:srgbClr val="FFCC66"/>
              </a:buClr>
              <a:buFont typeface="Arial" panose="020B0604020202020204" pitchFamily="34" charset="0"/>
              <a:buChar char="►"/>
            </a:pPr>
            <a:endParaRPr lang="en-AU" sz="2400" dirty="0"/>
          </a:p>
        </p:txBody>
      </p:sp>
      <p:sp>
        <p:nvSpPr>
          <p:cNvPr id="8" name="TextBox 1">
            <a:extLst>
              <a:ext uri="{FF2B5EF4-FFF2-40B4-BE49-F238E27FC236}">
                <a16:creationId xmlns:a16="http://schemas.microsoft.com/office/drawing/2014/main" xmlns="" id="{9B852671-2B81-46AE-A083-A68B1AA7D335}"/>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579195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xmlns="" id="{8FFFBCAA-E70F-46D4-B3E7-5CE0236AA149}"/>
              </a:ext>
            </a:extLst>
          </p:cNvPr>
          <p:cNvSpPr/>
          <p:nvPr/>
        </p:nvSpPr>
        <p:spPr>
          <a:xfrm>
            <a:off x="4150929" y="4293096"/>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6592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Tree>
    <p:extLst>
      <p:ext uri="{BB962C8B-B14F-4D97-AF65-F5344CB8AC3E}">
        <p14:creationId xmlns:p14="http://schemas.microsoft.com/office/powerpoint/2010/main" xmlns="" val="3532506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OVERALL KEY POINTS (1 of 3):</a:t>
            </a:r>
          </a:p>
          <a:p>
            <a:pPr>
              <a:buClr>
                <a:srgbClr val="FFCC66"/>
              </a:buClr>
            </a:pPr>
            <a:endParaRPr lang="en-AU" sz="2000" dirty="0"/>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An exacerbation of COPD is defined as an acute worsening of respiratory symptoms that results in additional therapy.</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Exacerbations of COPD can be precipitated by several factors. The most common causes are respiratory tract infections.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 goal for treatment of COPD exacerbations is to minimize the negative impact of the current exacerbation and to prevent subsequent events.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Short-acting inhaled beta</a:t>
            </a:r>
            <a:r>
              <a:rPr lang="en-AU" sz="2000" baseline="-25000" dirty="0">
                <a:solidFill>
                  <a:srgbClr val="424242"/>
                </a:solidFill>
                <a:latin typeface="Calibri" panose="020F0502020204030204" pitchFamily="34" charset="0"/>
                <a:cs typeface="Calibri" panose="020F0502020204030204" pitchFamily="34" charset="0"/>
              </a:rPr>
              <a:t>2</a:t>
            </a:r>
            <a:r>
              <a:rPr lang="en-AU" sz="2000" dirty="0">
                <a:solidFill>
                  <a:srgbClr val="424242"/>
                </a:solidFill>
                <a:latin typeface="Calibri" panose="020F0502020204030204" pitchFamily="34" charset="0"/>
                <a:cs typeface="Calibri" panose="020F0502020204030204" pitchFamily="34" charset="0"/>
              </a:rPr>
              <a:t>-agonists, with or without short-acting anticholinergics, are recommended as the initial bronchodilators to treat an acute exacerbation.</a:t>
            </a:r>
          </a:p>
        </p:txBody>
      </p:sp>
      <p:sp>
        <p:nvSpPr>
          <p:cNvPr id="8" name="TextBox 1">
            <a:extLst>
              <a:ext uri="{FF2B5EF4-FFF2-40B4-BE49-F238E27FC236}">
                <a16:creationId xmlns:a16="http://schemas.microsoft.com/office/drawing/2014/main" xmlns="" id="{55D06993-F6E0-4D8A-BAE9-02940ADD740F}"/>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2656080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467545" y="1327776"/>
            <a:ext cx="8424934" cy="4401205"/>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rPr>
              <a:t>OVERALL KEY POINTS (2 of 3</a:t>
            </a:r>
            <a:r>
              <a:rPr lang="en-AU" sz="2000" b="1" dirty="0" smtClean="0">
                <a:solidFill>
                  <a:srgbClr val="FAB516"/>
                </a:solidFill>
              </a:rPr>
              <a:t>):</a:t>
            </a:r>
          </a:p>
          <a:p>
            <a:pPr>
              <a:buClr>
                <a:srgbClr val="FFCC66"/>
              </a:buClr>
            </a:pPr>
            <a:endParaRPr lang="en-AU" sz="2000" dirty="0" smtClean="0"/>
          </a:p>
          <a:p>
            <a:pPr marL="342900" indent="-342900">
              <a:buClr>
                <a:srgbClr val="FFCC66"/>
              </a:buClr>
              <a:buFont typeface="Arial" panose="020B0604020202020204" pitchFamily="34" charset="0"/>
              <a:buChar char="►"/>
            </a:pPr>
            <a:r>
              <a:rPr lang="en-AU" sz="2000" dirty="0" smtClean="0">
                <a:solidFill>
                  <a:srgbClr val="424242"/>
                </a:solidFill>
                <a:latin typeface="Calibri" panose="020F0502020204030204" pitchFamily="34" charset="0"/>
                <a:cs typeface="Calibri" panose="020F0502020204030204" pitchFamily="34" charset="0"/>
              </a:rPr>
              <a:t>Maintenance therapy with long-acting bronchodilators should be initiated as soon as possible before hospital discharge.</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Systemic corticosteroids can improve lung function (FEV</a:t>
            </a:r>
            <a:r>
              <a:rPr lang="en-AU" sz="2000" baseline="-25000" dirty="0">
                <a:solidFill>
                  <a:srgbClr val="424242"/>
                </a:solidFill>
                <a:latin typeface="Calibri" panose="020F0502020204030204" pitchFamily="34" charset="0"/>
                <a:cs typeface="Calibri" panose="020F0502020204030204" pitchFamily="34" charset="0"/>
              </a:rPr>
              <a:t>1</a:t>
            </a:r>
            <a:r>
              <a:rPr lang="en-AU" sz="2000" dirty="0">
                <a:solidFill>
                  <a:srgbClr val="424242"/>
                </a:solidFill>
                <a:latin typeface="Calibri" panose="020F0502020204030204" pitchFamily="34" charset="0"/>
                <a:cs typeface="Calibri" panose="020F0502020204030204" pitchFamily="34" charset="0"/>
              </a:rPr>
              <a:t>), oxygenation and shorten recovery time and hospitalization duration. Duration of therapy should not be more than 5-7 days.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Antibiotics, when indicated, can shorten recovery time, reduce the risk of early relapse, treatment failure, and hospitalization duration. Duration of therapy should be 5-7 days.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err="1">
                <a:solidFill>
                  <a:srgbClr val="424242"/>
                </a:solidFill>
                <a:latin typeface="Calibri" panose="020F0502020204030204" pitchFamily="34" charset="0"/>
                <a:cs typeface="Calibri" panose="020F0502020204030204" pitchFamily="34" charset="0"/>
              </a:rPr>
              <a:t>Methylxanthines</a:t>
            </a:r>
            <a:r>
              <a:rPr lang="en-AU" sz="2000" dirty="0">
                <a:solidFill>
                  <a:srgbClr val="424242"/>
                </a:solidFill>
                <a:latin typeface="Calibri" panose="020F0502020204030204" pitchFamily="34" charset="0"/>
                <a:cs typeface="Calibri" panose="020F0502020204030204" pitchFamily="34" charset="0"/>
              </a:rPr>
              <a:t> are not recommended due to increased side effect profiles.</a:t>
            </a:r>
          </a:p>
        </p:txBody>
      </p:sp>
      <p:sp>
        <p:nvSpPr>
          <p:cNvPr id="8" name="TextBox 1">
            <a:extLst>
              <a:ext uri="{FF2B5EF4-FFF2-40B4-BE49-F238E27FC236}">
                <a16:creationId xmlns:a16="http://schemas.microsoft.com/office/drawing/2014/main" xmlns="" id="{BDA22D21-0C7B-4D4C-A3B2-1D2B6A0E5826}"/>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3618425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467545" y="1327776"/>
            <a:ext cx="8424934" cy="2554545"/>
          </a:xfrm>
          <a:prstGeom prst="rect">
            <a:avLst/>
          </a:prstGeom>
          <a:noFill/>
          <a:ln w="9525">
            <a:noFill/>
            <a:miter lim="800000"/>
            <a:headEnd/>
            <a:tailEnd/>
          </a:ln>
        </p:spPr>
        <p:txBody>
          <a:bodyPr wrap="square">
            <a:spAutoFit/>
          </a:bodyPr>
          <a:lstStyle/>
          <a:p>
            <a:pPr algn="l">
              <a:buClr>
                <a:srgbClr val="FFCC66"/>
              </a:buClr>
            </a:pPr>
            <a:r>
              <a:rPr lang="en-AU" sz="2000" dirty="0" smtClean="0">
                <a:solidFill>
                  <a:srgbClr val="424242"/>
                </a:solidFill>
                <a:latin typeface="Calibri" panose="020F0502020204030204" pitchFamily="34" charset="0"/>
                <a:cs typeface="Calibri" panose="020F0502020204030204" pitchFamily="34" charset="0"/>
              </a:rPr>
              <a:t>Non-invasive mechanical ventilation should be the first mode of ventilation used in COPD patients with acute respiratory failure who have no absolute contraindication because it:</a:t>
            </a:r>
          </a:p>
          <a:p>
            <a:pPr algn="l">
              <a:buClr>
                <a:srgbClr val="FFCC66"/>
              </a:buClr>
            </a:pPr>
            <a:endParaRPr lang="en-AU" sz="2000" dirty="0">
              <a:solidFill>
                <a:srgbClr val="424242"/>
              </a:solidFill>
              <a:latin typeface="Calibri" panose="020F0502020204030204" pitchFamily="34" charset="0"/>
              <a:cs typeface="Calibri" panose="020F0502020204030204" pitchFamily="34" charset="0"/>
            </a:endParaRPr>
          </a:p>
          <a:p>
            <a:pPr marL="457200" indent="-457200" algn="l">
              <a:buClr>
                <a:srgbClr val="FFCC66"/>
              </a:buClr>
              <a:buAutoNum type="arabicParenR"/>
            </a:pPr>
            <a:r>
              <a:rPr lang="en-AU" sz="2000" dirty="0" smtClean="0">
                <a:solidFill>
                  <a:srgbClr val="424242"/>
                </a:solidFill>
                <a:latin typeface="Calibri" panose="020F0502020204030204" pitchFamily="34" charset="0"/>
                <a:cs typeface="Calibri" panose="020F0502020204030204" pitchFamily="34" charset="0"/>
              </a:rPr>
              <a:t>I</a:t>
            </a:r>
            <a:r>
              <a:rPr lang="en-AU" sz="2000" dirty="0" smtClean="0">
                <a:solidFill>
                  <a:srgbClr val="424242"/>
                </a:solidFill>
                <a:latin typeface="Calibri" panose="020F0502020204030204" pitchFamily="34" charset="0"/>
                <a:cs typeface="Calibri" panose="020F0502020204030204" pitchFamily="34" charset="0"/>
              </a:rPr>
              <a:t>mproves gas exchange</a:t>
            </a:r>
          </a:p>
          <a:p>
            <a:pPr marL="457200" indent="-457200" algn="l">
              <a:buClr>
                <a:srgbClr val="FFCC66"/>
              </a:buClr>
              <a:buAutoNum type="arabicParenR"/>
            </a:pPr>
            <a:r>
              <a:rPr lang="en-AU" sz="2000" dirty="0" smtClean="0">
                <a:solidFill>
                  <a:srgbClr val="424242"/>
                </a:solidFill>
                <a:latin typeface="Calibri" panose="020F0502020204030204" pitchFamily="34" charset="0"/>
                <a:cs typeface="Calibri" panose="020F0502020204030204" pitchFamily="34" charset="0"/>
              </a:rPr>
              <a:t>R</a:t>
            </a:r>
            <a:r>
              <a:rPr lang="en-AU" sz="2000" dirty="0" smtClean="0">
                <a:solidFill>
                  <a:srgbClr val="424242"/>
                </a:solidFill>
                <a:latin typeface="Calibri" panose="020F0502020204030204" pitchFamily="34" charset="0"/>
                <a:cs typeface="Calibri" panose="020F0502020204030204" pitchFamily="34" charset="0"/>
              </a:rPr>
              <a:t>educes work of breathing and the need for intubation</a:t>
            </a:r>
          </a:p>
          <a:p>
            <a:pPr marL="457200" indent="-457200" algn="l">
              <a:buClr>
                <a:srgbClr val="FFCC66"/>
              </a:buClr>
              <a:buAutoNum type="arabicParenR"/>
            </a:pPr>
            <a:r>
              <a:rPr lang="en-AU" sz="2000" dirty="0" smtClean="0">
                <a:solidFill>
                  <a:srgbClr val="424242"/>
                </a:solidFill>
                <a:latin typeface="Calibri" panose="020F0502020204030204" pitchFamily="34" charset="0"/>
                <a:cs typeface="Calibri" panose="020F0502020204030204" pitchFamily="34" charset="0"/>
              </a:rPr>
              <a:t> </a:t>
            </a:r>
            <a:r>
              <a:rPr lang="en-AU" sz="2000" dirty="0">
                <a:solidFill>
                  <a:srgbClr val="424242"/>
                </a:solidFill>
                <a:latin typeface="Calibri" panose="020F0502020204030204" pitchFamily="34" charset="0"/>
                <a:cs typeface="Calibri" panose="020F0502020204030204" pitchFamily="34" charset="0"/>
              </a:rPr>
              <a:t>D</a:t>
            </a:r>
            <a:r>
              <a:rPr lang="en-AU" sz="2000" dirty="0" smtClean="0">
                <a:solidFill>
                  <a:srgbClr val="424242"/>
                </a:solidFill>
                <a:latin typeface="Calibri" panose="020F0502020204030204" pitchFamily="34" charset="0"/>
                <a:cs typeface="Calibri" panose="020F0502020204030204" pitchFamily="34" charset="0"/>
              </a:rPr>
              <a:t>ecreases hospitalization duration and improves survival. </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p:txBody>
      </p:sp>
      <p:sp>
        <p:nvSpPr>
          <p:cNvPr id="8" name="TextBox 1">
            <a:extLst>
              <a:ext uri="{FF2B5EF4-FFF2-40B4-BE49-F238E27FC236}">
                <a16:creationId xmlns:a16="http://schemas.microsoft.com/office/drawing/2014/main" xmlns="" id="{E4D0242B-5710-4DD8-A89F-869FB5FA6DE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3840602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57194" y="1844824"/>
            <a:ext cx="8424934" cy="3600986"/>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COPD exacerbations </a:t>
            </a:r>
            <a:r>
              <a:rPr lang="en-AU" sz="2000" dirty="0">
                <a:solidFill>
                  <a:srgbClr val="424242"/>
                </a:solidFill>
                <a:latin typeface="Calibri" panose="020F0502020204030204" pitchFamily="34" charset="0"/>
                <a:cs typeface="Calibri" panose="020F0502020204030204" pitchFamily="34" charset="0"/>
              </a:rPr>
              <a:t>are defined as an acute worsening of respiratory symptoms that result in additional therapy.</a:t>
            </a:r>
          </a:p>
          <a:p>
            <a:pPr>
              <a:buClr>
                <a:srgbClr val="FFCC66"/>
              </a:buClr>
            </a:pPr>
            <a:endParaRPr lang="en-AU" sz="2000" dirty="0">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They are classified as:</a:t>
            </a:r>
          </a:p>
          <a:p>
            <a:pPr marL="342900" indent="-342900">
              <a:buClr>
                <a:srgbClr val="FFCC66"/>
              </a:buClr>
              <a:buFont typeface="Arial" panose="020B0604020202020204" pitchFamily="34" charset="0"/>
              <a:buChar char="►"/>
            </a:pPr>
            <a:endParaRPr lang="en-AU" sz="2000" dirty="0">
              <a:solidFill>
                <a:srgbClr val="424242"/>
              </a:solidFill>
              <a:latin typeface="Calibri" panose="020F0502020204030204" pitchFamily="34" charset="0"/>
              <a:cs typeface="Calibri" panose="020F0502020204030204" pitchFamily="34" charset="0"/>
            </a:endParaRP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Mild</a:t>
            </a:r>
            <a:r>
              <a:rPr lang="en-AU" sz="2000" dirty="0">
                <a:solidFill>
                  <a:srgbClr val="424242"/>
                </a:solidFill>
                <a:latin typeface="Calibri" panose="020F0502020204030204" pitchFamily="34" charset="0"/>
                <a:cs typeface="Calibri" panose="020F0502020204030204" pitchFamily="34" charset="0"/>
              </a:rPr>
              <a:t> (treated with short acting bronchodilators only, SABDs) </a:t>
            </a: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Moderate</a:t>
            </a:r>
            <a:r>
              <a:rPr lang="en-AU" sz="2000" dirty="0">
                <a:solidFill>
                  <a:srgbClr val="424242"/>
                </a:solidFill>
                <a:latin typeface="Calibri" panose="020F0502020204030204" pitchFamily="34" charset="0"/>
                <a:cs typeface="Calibri" panose="020F0502020204030204" pitchFamily="34" charset="0"/>
              </a:rPr>
              <a:t> (treated with SABDs plus antibiotics and/or oral corticosteroids) or </a:t>
            </a:r>
          </a:p>
          <a:p>
            <a:pPr marL="800100" lvl="1" indent="-342900">
              <a:buClr>
                <a:srgbClr val="FFCC66"/>
              </a:buClr>
              <a:buFont typeface="Wingdings" panose="05000000000000000000" pitchFamily="2" charset="2"/>
              <a:buChar char="Ø"/>
            </a:pPr>
            <a:r>
              <a:rPr lang="en-AU" sz="2000" b="1" dirty="0">
                <a:solidFill>
                  <a:srgbClr val="FAB516"/>
                </a:solidFill>
                <a:latin typeface="Calibri" panose="020F0502020204030204" pitchFamily="34" charset="0"/>
                <a:cs typeface="Calibri" panose="020F0502020204030204" pitchFamily="34" charset="0"/>
              </a:rPr>
              <a:t>Severe</a:t>
            </a:r>
            <a:r>
              <a:rPr lang="en-AU" sz="2000" dirty="0">
                <a:solidFill>
                  <a:srgbClr val="424242"/>
                </a:solidFill>
                <a:latin typeface="Calibri" panose="020F0502020204030204" pitchFamily="34" charset="0"/>
                <a:cs typeface="Calibri" panose="020F0502020204030204" pitchFamily="34" charset="0"/>
              </a:rPr>
              <a:t> (patient requires hospitalization or visits the emergency room). Severe exacerbations may also be associated with acute respiratory failure. </a:t>
            </a:r>
          </a:p>
        </p:txBody>
      </p:sp>
    </p:spTree>
    <p:extLst>
      <p:ext uri="{BB962C8B-B14F-4D97-AF65-F5344CB8AC3E}">
        <p14:creationId xmlns:p14="http://schemas.microsoft.com/office/powerpoint/2010/main" xmlns="" val="3148620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046988"/>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pPr>
              <a:buClr>
                <a:srgbClr val="FFCC66"/>
              </a:buClr>
            </a:pPr>
            <a:endParaRPr lang="en-AU" sz="2400" b="1" dirty="0">
              <a:solidFill>
                <a:srgbClr val="FFCC6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No respiratory failure:</a:t>
            </a:r>
            <a:r>
              <a:rPr lang="de-DE" sz="2400" dirty="0">
                <a:solidFill>
                  <a:srgbClr val="FAB516"/>
                </a:solidFill>
                <a:latin typeface="Calibri" panose="020F0502020204030204" pitchFamily="34" charset="0"/>
                <a:cs typeface="Calibri" panose="020F0502020204030204" pitchFamily="34" charset="0"/>
              </a:rPr>
              <a:t> </a:t>
            </a:r>
          </a:p>
          <a:p>
            <a:r>
              <a:rPr lang="de-DE" sz="2400" dirty="0">
                <a:solidFill>
                  <a:srgbClr val="424242"/>
                </a:solidFill>
                <a:latin typeface="Calibri" panose="020F0502020204030204" pitchFamily="34" charset="0"/>
                <a:cs typeface="Calibri" panose="020F0502020204030204" pitchFamily="34" charset="0"/>
              </a:rPr>
              <a:t>Respiratory rate: 20-30 breaths per minute; no use of accessory respiratory muscles; no changes in mental status; hypoxemia improved with supplemental oxygen given via Venturi mask 28-35% inspired oxygen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no increase in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a:t>
            </a:r>
            <a:endParaRPr lang="en-AU" sz="2400" dirty="0">
              <a:solidFill>
                <a:srgbClr val="424242"/>
              </a:solidFill>
              <a:latin typeface="Calibri" panose="020F0502020204030204" pitchFamily="34" charset="0"/>
              <a:cs typeface="Calibri" panose="020F0502020204030204" pitchFamily="34" charset="0"/>
            </a:endParaRPr>
          </a:p>
          <a:p>
            <a:r>
              <a:rPr lang="de-DE" sz="2400" dirty="0"/>
              <a:t> </a:t>
            </a:r>
            <a:endParaRPr lang="en-AU" sz="2400" dirty="0"/>
          </a:p>
        </p:txBody>
      </p:sp>
      <p:sp>
        <p:nvSpPr>
          <p:cNvPr id="8" name="TextBox 1">
            <a:extLst>
              <a:ext uri="{FF2B5EF4-FFF2-40B4-BE49-F238E27FC236}">
                <a16:creationId xmlns:a16="http://schemas.microsoft.com/office/drawing/2014/main" xmlns="" id="{AB23ED84-D0EC-4BB5-8F25-F9FE0ADEE0CB}"/>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312134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416320"/>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pPr>
              <a:buClr>
                <a:srgbClr val="FFCC66"/>
              </a:buClr>
            </a:pPr>
            <a:endParaRPr lang="en-AU" sz="2400" b="1" dirty="0">
              <a:solidFill>
                <a:srgbClr val="FAB51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Acute respiratory failure — non-life-threatening:</a:t>
            </a:r>
            <a:r>
              <a:rPr lang="de-DE" sz="2400" dirty="0">
                <a:solidFill>
                  <a:srgbClr val="FAB516"/>
                </a:solidFill>
                <a:latin typeface="Calibri" panose="020F0502020204030204" pitchFamily="34" charset="0"/>
                <a:cs typeface="Calibri" panose="020F0502020204030204" pitchFamily="34" charset="0"/>
              </a:rPr>
              <a:t> </a:t>
            </a:r>
            <a:r>
              <a:rPr lang="de-DE" sz="2400" dirty="0">
                <a:solidFill>
                  <a:srgbClr val="424242"/>
                </a:solidFill>
                <a:latin typeface="Calibri" panose="020F0502020204030204" pitchFamily="34" charset="0"/>
                <a:cs typeface="Calibri" panose="020F0502020204030204" pitchFamily="34" charset="0"/>
              </a:rPr>
              <a:t>Respiratory rate: &gt; 30 breaths per minute; using accessory respiratory muscles; no change in mental status; hypoxemia improved with supplemental oxygen via Venturi mask 25-30%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hypercarbia i.e.,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increased compared with baseline or elevated 50-60 mmHg.</a:t>
            </a:r>
            <a:endParaRPr lang="en-AU" sz="2400" dirty="0">
              <a:solidFill>
                <a:srgbClr val="424242"/>
              </a:solidFill>
              <a:latin typeface="Calibri" panose="020F0502020204030204" pitchFamily="34" charset="0"/>
              <a:cs typeface="Calibri" panose="020F0502020204030204" pitchFamily="34" charset="0"/>
            </a:endParaRPr>
          </a:p>
          <a:p>
            <a:r>
              <a:rPr lang="de-DE" sz="2400" dirty="0"/>
              <a:t>  </a:t>
            </a:r>
            <a:endParaRPr lang="en-AU" sz="2400" dirty="0"/>
          </a:p>
        </p:txBody>
      </p:sp>
      <p:sp>
        <p:nvSpPr>
          <p:cNvPr id="8" name="TextBox 1">
            <a:extLst>
              <a:ext uri="{FF2B5EF4-FFF2-40B4-BE49-F238E27FC236}">
                <a16:creationId xmlns:a16="http://schemas.microsoft.com/office/drawing/2014/main" xmlns="" id="{78CD9E43-E36E-499B-B4BA-1B2A75951C17}"/>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711814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sp>
        <p:nvSpPr>
          <p:cNvPr id="6" name="TextBox 1"/>
          <p:cNvSpPr txBox="1">
            <a:spLocks noChangeArrowheads="1"/>
          </p:cNvSpPr>
          <p:nvPr/>
        </p:nvSpPr>
        <p:spPr bwMode="auto">
          <a:xfrm>
            <a:off x="340571" y="1700808"/>
            <a:ext cx="8424934" cy="3785652"/>
          </a:xfrm>
          <a:prstGeom prst="rect">
            <a:avLst/>
          </a:prstGeom>
          <a:noFill/>
          <a:ln w="9525">
            <a:noFill/>
            <a:miter lim="800000"/>
            <a:headEnd/>
            <a:tailEnd/>
          </a:ln>
        </p:spPr>
        <p:txBody>
          <a:bodyPr wrap="square">
            <a:spAutoFit/>
          </a:bodyPr>
          <a:lstStyle/>
          <a:p>
            <a:pPr>
              <a:buClr>
                <a:srgbClr val="FFCC66"/>
              </a:buClr>
            </a:pPr>
            <a:r>
              <a:rPr lang="en-AU" sz="2400" b="1" dirty="0">
                <a:solidFill>
                  <a:srgbClr val="FAB516"/>
                </a:solidFill>
                <a:latin typeface="Calibri" panose="020F0502020204030204" pitchFamily="34" charset="0"/>
                <a:cs typeface="Calibri" panose="020F0502020204030204" pitchFamily="34" charset="0"/>
              </a:rPr>
              <a:t>Classification of hospitalized patients</a:t>
            </a:r>
          </a:p>
          <a:p>
            <a:endParaRPr lang="en-AU" sz="2400" dirty="0">
              <a:solidFill>
                <a:srgbClr val="FAB516"/>
              </a:solidFill>
              <a:latin typeface="Calibri" panose="020F0502020204030204" pitchFamily="34" charset="0"/>
              <a:cs typeface="Calibri" panose="020F0502020204030204" pitchFamily="34" charset="0"/>
            </a:endParaRPr>
          </a:p>
          <a:p>
            <a:r>
              <a:rPr lang="en-GB" sz="2400" b="1" i="1" dirty="0">
                <a:solidFill>
                  <a:srgbClr val="FAB516"/>
                </a:solidFill>
                <a:latin typeface="Calibri" panose="020F0502020204030204" pitchFamily="34" charset="0"/>
                <a:cs typeface="Calibri" panose="020F0502020204030204" pitchFamily="34" charset="0"/>
              </a:rPr>
              <a:t>Acute respiratory failure — life-threatening:</a:t>
            </a:r>
            <a:r>
              <a:rPr lang="en-GB" sz="2400" b="1" dirty="0">
                <a:solidFill>
                  <a:srgbClr val="FAB516"/>
                </a:solidFill>
                <a:latin typeface="Calibri" panose="020F0502020204030204" pitchFamily="34" charset="0"/>
                <a:cs typeface="Calibri" panose="020F0502020204030204" pitchFamily="34" charset="0"/>
              </a:rPr>
              <a:t> </a:t>
            </a:r>
          </a:p>
          <a:p>
            <a:r>
              <a:rPr lang="de-DE" sz="2400" dirty="0">
                <a:solidFill>
                  <a:srgbClr val="424242"/>
                </a:solidFill>
                <a:latin typeface="Calibri" panose="020F0502020204030204" pitchFamily="34" charset="0"/>
                <a:cs typeface="Calibri" panose="020F0502020204030204" pitchFamily="34" charset="0"/>
              </a:rPr>
              <a:t>Respiratory rate: &gt; 30 breaths per minute; using accessory respiratory muscles; acute changes in mental status; hypoxemia not improved with supplemental oxygen via Venturi mask or requiring FiO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&gt; 40%; hypercarbia i.e., PaCO</a:t>
            </a:r>
            <a:r>
              <a:rPr lang="de-DE" sz="2400" baseline="-25000" dirty="0">
                <a:solidFill>
                  <a:srgbClr val="424242"/>
                </a:solidFill>
                <a:latin typeface="Calibri" panose="020F0502020204030204" pitchFamily="34" charset="0"/>
                <a:cs typeface="Calibri" panose="020F0502020204030204" pitchFamily="34" charset="0"/>
              </a:rPr>
              <a:t>2</a:t>
            </a:r>
            <a:r>
              <a:rPr lang="de-DE" sz="2400" dirty="0">
                <a:solidFill>
                  <a:srgbClr val="424242"/>
                </a:solidFill>
                <a:latin typeface="Calibri" panose="020F0502020204030204" pitchFamily="34" charset="0"/>
                <a:cs typeface="Calibri" panose="020F0502020204030204" pitchFamily="34" charset="0"/>
              </a:rPr>
              <a:t> increased compared with baseline or elevated &gt; 60 mmHg or the presence of acidosis (pH ≤ 7.25). </a:t>
            </a:r>
            <a:endParaRPr lang="en-AU" sz="2400" dirty="0">
              <a:solidFill>
                <a:srgbClr val="424242"/>
              </a:solidFill>
              <a:latin typeface="Calibri" panose="020F0502020204030204" pitchFamily="34" charset="0"/>
              <a:cs typeface="Calibri" panose="020F0502020204030204" pitchFamily="34" charset="0"/>
            </a:endParaRPr>
          </a:p>
          <a:p>
            <a:r>
              <a:rPr lang="de-DE" sz="2400" dirty="0">
                <a:solidFill>
                  <a:srgbClr val="424242"/>
                </a:solidFill>
              </a:rPr>
              <a:t>  </a:t>
            </a:r>
            <a:endParaRPr lang="en-AU" sz="2400" dirty="0">
              <a:solidFill>
                <a:srgbClr val="424242"/>
              </a:solidFill>
            </a:endParaRPr>
          </a:p>
        </p:txBody>
      </p:sp>
      <p:sp>
        <p:nvSpPr>
          <p:cNvPr id="8" name="TextBox 1">
            <a:extLst>
              <a:ext uri="{FF2B5EF4-FFF2-40B4-BE49-F238E27FC236}">
                <a16:creationId xmlns:a16="http://schemas.microsoft.com/office/drawing/2014/main" xmlns="" id="{5E7654DC-69EB-4017-8B53-AE69CE541E92}"/>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34545184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xmlns="" id="{BCEE216F-F101-49C3-9396-D1454FA4F0C1}"/>
              </a:ext>
            </a:extLst>
          </p:cNvPr>
          <p:cNvPicPr/>
          <p:nvPr/>
        </p:nvPicPr>
        <p:blipFill>
          <a:blip r:embed="rId3">
            <a:extLst>
              <a:ext uri="{28A0092B-C50C-407E-A947-70E740481C1C}">
                <a14:useLocalDpi xmlns:a14="http://schemas.microsoft.com/office/drawing/2010/main" xmlns=""/>
              </a:ext>
            </a:extLst>
          </a:blip>
          <a:stretch>
            <a:fillRect/>
          </a:stretch>
        </p:blipFill>
        <p:spPr>
          <a:xfrm>
            <a:off x="899592" y="1556792"/>
            <a:ext cx="7488832" cy="4032448"/>
          </a:xfrm>
          <a:prstGeom prst="rect">
            <a:avLst/>
          </a:prstGeom>
        </p:spPr>
      </p:pic>
    </p:spTree>
    <p:extLst>
      <p:ext uri="{BB962C8B-B14F-4D97-AF65-F5344CB8AC3E}">
        <p14:creationId xmlns:p14="http://schemas.microsoft.com/office/powerpoint/2010/main" xmlns="" val="2226646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xmlns="" id="{07E7A07B-1140-43EC-9C13-68EB0DCBA1C9}"/>
              </a:ext>
            </a:extLst>
          </p:cNvPr>
          <p:cNvPicPr>
            <a:picLocks noChangeAspect="1"/>
          </p:cNvPicPr>
          <p:nvPr/>
        </p:nvPicPr>
        <p:blipFill>
          <a:blip r:embed="rId3"/>
          <a:stretch>
            <a:fillRect/>
          </a:stretch>
        </p:blipFill>
        <p:spPr>
          <a:xfrm>
            <a:off x="1439888" y="1340768"/>
            <a:ext cx="6912768" cy="5184576"/>
          </a:xfrm>
          <a:prstGeom prst="rect">
            <a:avLst/>
          </a:prstGeom>
        </p:spPr>
      </p:pic>
    </p:spTree>
    <p:extLst>
      <p:ext uri="{BB962C8B-B14F-4D97-AF65-F5344CB8AC3E}">
        <p14:creationId xmlns:p14="http://schemas.microsoft.com/office/powerpoint/2010/main" xmlns="" val="32758241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xmlns="" id="{07E7A07B-1140-43EC-9C13-68EB0DCBA1C9}"/>
              </a:ext>
            </a:extLst>
          </p:cNvPr>
          <p:cNvPicPr>
            <a:picLocks noChangeAspect="1"/>
          </p:cNvPicPr>
          <p:nvPr/>
        </p:nvPicPr>
        <p:blipFill>
          <a:blip r:embed="rId3"/>
          <a:stretch>
            <a:fillRect/>
          </a:stretch>
        </p:blipFill>
        <p:spPr>
          <a:xfrm>
            <a:off x="1439888" y="1340768"/>
            <a:ext cx="6912768" cy="5184576"/>
          </a:xfrm>
          <a:prstGeom prst="rect">
            <a:avLst/>
          </a:prstGeom>
        </p:spPr>
      </p:pic>
    </p:spTree>
    <p:extLst>
      <p:ext uri="{BB962C8B-B14F-4D97-AF65-F5344CB8AC3E}">
        <p14:creationId xmlns:p14="http://schemas.microsoft.com/office/powerpoint/2010/main" xmlns="" val="327582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xmlns="" id="{8FFFBCAA-E70F-46D4-B3E7-5CE0236AA149}"/>
              </a:ext>
            </a:extLst>
          </p:cNvPr>
          <p:cNvSpPr/>
          <p:nvPr/>
        </p:nvSpPr>
        <p:spPr>
          <a:xfrm>
            <a:off x="4184285" y="1579508"/>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1339376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xmlns="" id="{D7D8A2A0-C264-4522-BEFC-DEF2F2738DEE}"/>
              </a:ext>
            </a:extLst>
          </p:cNvPr>
          <p:cNvPicPr>
            <a:picLocks noChangeAspect="1"/>
          </p:cNvPicPr>
          <p:nvPr/>
        </p:nvPicPr>
        <p:blipFill>
          <a:blip r:embed="rId3"/>
          <a:stretch>
            <a:fillRect/>
          </a:stretch>
        </p:blipFill>
        <p:spPr>
          <a:xfrm>
            <a:off x="914392" y="1897377"/>
            <a:ext cx="7315215" cy="3063246"/>
          </a:xfrm>
          <a:prstGeom prst="rect">
            <a:avLst/>
          </a:prstGeom>
        </p:spPr>
      </p:pic>
    </p:spTree>
    <p:extLst>
      <p:ext uri="{BB962C8B-B14F-4D97-AF65-F5344CB8AC3E}">
        <p14:creationId xmlns:p14="http://schemas.microsoft.com/office/powerpoint/2010/main" xmlns="" val="53151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7" name="Picture 6">
            <a:extLst>
              <a:ext uri="{FF2B5EF4-FFF2-40B4-BE49-F238E27FC236}">
                <a16:creationId xmlns:a16="http://schemas.microsoft.com/office/drawing/2014/main" xmlns="" id="{DAB6084C-9F4E-4D8D-9EEC-3F6042587E3E}"/>
              </a:ext>
            </a:extLst>
          </p:cNvPr>
          <p:cNvPicPr>
            <a:picLocks noChangeAspect="1"/>
          </p:cNvPicPr>
          <p:nvPr/>
        </p:nvPicPr>
        <p:blipFill>
          <a:blip r:embed="rId3"/>
          <a:stretch>
            <a:fillRect/>
          </a:stretch>
        </p:blipFill>
        <p:spPr>
          <a:xfrm>
            <a:off x="914392" y="2057397"/>
            <a:ext cx="7315215" cy="2743206"/>
          </a:xfrm>
          <a:prstGeom prst="rect">
            <a:avLst/>
          </a:prstGeom>
        </p:spPr>
      </p:pic>
    </p:spTree>
    <p:extLst>
      <p:ext uri="{BB962C8B-B14F-4D97-AF65-F5344CB8AC3E}">
        <p14:creationId xmlns:p14="http://schemas.microsoft.com/office/powerpoint/2010/main" xmlns="" val="1343372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
        <p:nvSpPr>
          <p:cNvPr id="8" name="TextBox 1">
            <a:extLst>
              <a:ext uri="{FF2B5EF4-FFF2-40B4-BE49-F238E27FC236}">
                <a16:creationId xmlns:a16="http://schemas.microsoft.com/office/drawing/2014/main" xmlns="" id="{AD7327DD-6B2F-45A9-9387-D7C041935757}"/>
              </a:ext>
            </a:extLst>
          </p:cNvPr>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Management of Exacerbations</a:t>
            </a:r>
          </a:p>
        </p:txBody>
      </p:sp>
      <p:pic>
        <p:nvPicPr>
          <p:cNvPr id="11" name="Picture 10">
            <a:extLst>
              <a:ext uri="{FF2B5EF4-FFF2-40B4-BE49-F238E27FC236}">
                <a16:creationId xmlns:a16="http://schemas.microsoft.com/office/drawing/2014/main" xmlns="" id="{C22791B9-8F4C-4569-AA2C-73241F029772}"/>
              </a:ext>
            </a:extLst>
          </p:cNvPr>
          <p:cNvPicPr>
            <a:picLocks noChangeAspect="1"/>
          </p:cNvPicPr>
          <p:nvPr/>
        </p:nvPicPr>
        <p:blipFill>
          <a:blip r:embed="rId3"/>
          <a:stretch>
            <a:fillRect/>
          </a:stretch>
        </p:blipFill>
        <p:spPr>
          <a:xfrm>
            <a:off x="914392" y="1554476"/>
            <a:ext cx="7315215" cy="3749048"/>
          </a:xfrm>
          <a:prstGeom prst="rect">
            <a:avLst/>
          </a:prstGeom>
        </p:spPr>
      </p:pic>
    </p:spTree>
    <p:extLst>
      <p:ext uri="{BB962C8B-B14F-4D97-AF65-F5344CB8AC3E}">
        <p14:creationId xmlns:p14="http://schemas.microsoft.com/office/powerpoint/2010/main" xmlns="" val="3690076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2" name="Picture 11">
            <a:extLst>
              <a:ext uri="{FF2B5EF4-FFF2-40B4-BE49-F238E27FC236}">
                <a16:creationId xmlns:a16="http://schemas.microsoft.com/office/drawing/2014/main" xmlns="" id="{F4574788-1B0E-4E28-B970-E926E85A820B}"/>
              </a:ext>
            </a:extLst>
          </p:cNvPr>
          <p:cNvPicPr>
            <a:picLocks noChangeAspect="1"/>
          </p:cNvPicPr>
          <p:nvPr/>
        </p:nvPicPr>
        <p:blipFill rotWithShape="1">
          <a:blip r:embed="rId3"/>
          <a:srcRect t="-1" b="66316"/>
          <a:stretch/>
        </p:blipFill>
        <p:spPr>
          <a:xfrm>
            <a:off x="846909" y="1578915"/>
            <a:ext cx="7445503" cy="3370083"/>
          </a:xfrm>
          <a:prstGeom prst="rect">
            <a:avLst/>
          </a:prstGeom>
          <a:ln>
            <a:solidFill>
              <a:schemeClr val="bg2">
                <a:lumMod val="25000"/>
              </a:schemeClr>
            </a:solidFill>
          </a:ln>
        </p:spPr>
      </p:pic>
      <p:sp>
        <p:nvSpPr>
          <p:cNvPr id="13" name="TextBox 12">
            <a:extLst>
              <a:ext uri="{FF2B5EF4-FFF2-40B4-BE49-F238E27FC236}">
                <a16:creationId xmlns:a16="http://schemas.microsoft.com/office/drawing/2014/main" xmlns="" id="{11EDD9EB-0F1B-45FA-9132-79A81C871AAF}"/>
              </a:ext>
            </a:extLst>
          </p:cNvPr>
          <p:cNvSpPr txBox="1"/>
          <p:nvPr/>
        </p:nvSpPr>
        <p:spPr>
          <a:xfrm>
            <a:off x="801580" y="5002086"/>
            <a:ext cx="1440161" cy="276999"/>
          </a:xfrm>
          <a:prstGeom prst="rect">
            <a:avLst/>
          </a:prstGeom>
          <a:noFill/>
        </p:spPr>
        <p:txBody>
          <a:bodyPr wrap="square" rtlCol="0">
            <a:spAutoFit/>
          </a:bodyPr>
          <a:lstStyle/>
          <a:p>
            <a:r>
              <a:rPr lang="en-AU" sz="1200" dirty="0">
                <a:solidFill>
                  <a:schemeClr val="bg2">
                    <a:lumMod val="50000"/>
                  </a:schemeClr>
                </a:solidFill>
              </a:rPr>
              <a:t>TABLE 5.7 (Part I)</a:t>
            </a:r>
          </a:p>
        </p:txBody>
      </p:sp>
    </p:spTree>
    <p:extLst>
      <p:ext uri="{BB962C8B-B14F-4D97-AF65-F5344CB8AC3E}">
        <p14:creationId xmlns:p14="http://schemas.microsoft.com/office/powerpoint/2010/main" xmlns="" val="2354752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7" name="Picture 6">
            <a:extLst>
              <a:ext uri="{FF2B5EF4-FFF2-40B4-BE49-F238E27FC236}">
                <a16:creationId xmlns:a16="http://schemas.microsoft.com/office/drawing/2014/main" xmlns="" id="{5D5CA47C-C7B4-4777-8643-F9CCC0054086}"/>
              </a:ext>
            </a:extLst>
          </p:cNvPr>
          <p:cNvPicPr>
            <a:picLocks noChangeAspect="1"/>
          </p:cNvPicPr>
          <p:nvPr/>
        </p:nvPicPr>
        <p:blipFill rotWithShape="1">
          <a:blip r:embed="rId3"/>
          <a:srcRect t="34468" b="36844"/>
          <a:stretch/>
        </p:blipFill>
        <p:spPr>
          <a:xfrm>
            <a:off x="866824" y="1706769"/>
            <a:ext cx="7104162" cy="2738650"/>
          </a:xfrm>
          <a:prstGeom prst="rect">
            <a:avLst/>
          </a:prstGeom>
          <a:ln>
            <a:solidFill>
              <a:schemeClr val="bg2">
                <a:lumMod val="25000"/>
              </a:schemeClr>
            </a:solidFill>
          </a:ln>
        </p:spPr>
      </p:pic>
      <p:sp>
        <p:nvSpPr>
          <p:cNvPr id="8" name="TextBox 7">
            <a:extLst>
              <a:ext uri="{FF2B5EF4-FFF2-40B4-BE49-F238E27FC236}">
                <a16:creationId xmlns:a16="http://schemas.microsoft.com/office/drawing/2014/main" xmlns="" id="{193F86D4-DA20-4C3E-A686-4B8D8F85C7A3}"/>
              </a:ext>
            </a:extLst>
          </p:cNvPr>
          <p:cNvSpPr txBox="1"/>
          <p:nvPr/>
        </p:nvSpPr>
        <p:spPr>
          <a:xfrm>
            <a:off x="785739" y="4540954"/>
            <a:ext cx="1286571" cy="276999"/>
          </a:xfrm>
          <a:prstGeom prst="rect">
            <a:avLst/>
          </a:prstGeom>
          <a:noFill/>
        </p:spPr>
        <p:txBody>
          <a:bodyPr wrap="none" rtlCol="0">
            <a:spAutoFit/>
          </a:bodyPr>
          <a:lstStyle/>
          <a:p>
            <a:r>
              <a:rPr lang="en-AU" sz="1200" dirty="0">
                <a:solidFill>
                  <a:schemeClr val="bg2">
                    <a:lumMod val="50000"/>
                  </a:schemeClr>
                </a:solidFill>
              </a:rPr>
              <a:t>TABLE 5.7 (Part II)</a:t>
            </a:r>
          </a:p>
        </p:txBody>
      </p:sp>
    </p:spTree>
    <p:extLst>
      <p:ext uri="{BB962C8B-B14F-4D97-AF65-F5344CB8AC3E}">
        <p14:creationId xmlns:p14="http://schemas.microsoft.com/office/powerpoint/2010/main" xmlns="" val="27111206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sp>
        <p:nvSpPr>
          <p:cNvPr id="10" name="TextBox 1">
            <a:extLst>
              <a:ext uri="{FF2B5EF4-FFF2-40B4-BE49-F238E27FC236}">
                <a16:creationId xmlns:a16="http://schemas.microsoft.com/office/drawing/2014/main" xmlns="" id="{41967986-CFBC-4705-A182-2B82C53366A1}"/>
              </a:ext>
            </a:extLst>
          </p:cNvPr>
          <p:cNvSpPr txBox="1">
            <a:spLocks noChangeArrowheads="1"/>
          </p:cNvSpPr>
          <p:nvPr/>
        </p:nvSpPr>
        <p:spPr bwMode="auto">
          <a:xfrm>
            <a:off x="1763688" y="6525344"/>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13" name="Picture 12">
            <a:extLst>
              <a:ext uri="{FF2B5EF4-FFF2-40B4-BE49-F238E27FC236}">
                <a16:creationId xmlns:a16="http://schemas.microsoft.com/office/drawing/2014/main" xmlns="" id="{541E42C0-885F-4A2D-AF84-8BF3CFFFC123}"/>
              </a:ext>
            </a:extLst>
          </p:cNvPr>
          <p:cNvPicPr>
            <a:picLocks noChangeAspect="1"/>
          </p:cNvPicPr>
          <p:nvPr/>
        </p:nvPicPr>
        <p:blipFill rotWithShape="1">
          <a:blip r:embed="rId3"/>
          <a:srcRect t="63861" b="2512"/>
          <a:stretch/>
        </p:blipFill>
        <p:spPr>
          <a:xfrm>
            <a:off x="1043215" y="1246495"/>
            <a:ext cx="7057569" cy="3189028"/>
          </a:xfrm>
          <a:prstGeom prst="rect">
            <a:avLst/>
          </a:prstGeom>
          <a:ln>
            <a:solidFill>
              <a:schemeClr val="bg2">
                <a:lumMod val="25000"/>
              </a:schemeClr>
            </a:solidFill>
          </a:ln>
        </p:spPr>
      </p:pic>
      <p:sp>
        <p:nvSpPr>
          <p:cNvPr id="14" name="TextBox 13">
            <a:extLst>
              <a:ext uri="{FF2B5EF4-FFF2-40B4-BE49-F238E27FC236}">
                <a16:creationId xmlns:a16="http://schemas.microsoft.com/office/drawing/2014/main" xmlns="" id="{1BBDDDEF-EF85-49D6-8404-2F72522D2781}"/>
              </a:ext>
            </a:extLst>
          </p:cNvPr>
          <p:cNvSpPr txBox="1"/>
          <p:nvPr/>
        </p:nvSpPr>
        <p:spPr>
          <a:xfrm>
            <a:off x="961328" y="4535606"/>
            <a:ext cx="1325043" cy="276999"/>
          </a:xfrm>
          <a:prstGeom prst="rect">
            <a:avLst/>
          </a:prstGeom>
          <a:noFill/>
        </p:spPr>
        <p:txBody>
          <a:bodyPr wrap="none" rtlCol="0">
            <a:spAutoFit/>
          </a:bodyPr>
          <a:lstStyle/>
          <a:p>
            <a:r>
              <a:rPr lang="en-AU" sz="1200" dirty="0">
                <a:solidFill>
                  <a:schemeClr val="bg2">
                    <a:lumMod val="50000"/>
                  </a:schemeClr>
                </a:solidFill>
              </a:rPr>
              <a:t>TABLE 5.7 (Part III)</a:t>
            </a:r>
          </a:p>
        </p:txBody>
      </p:sp>
    </p:spTree>
    <p:extLst>
      <p:ext uri="{BB962C8B-B14F-4D97-AF65-F5344CB8AC3E}">
        <p14:creationId xmlns:p14="http://schemas.microsoft.com/office/powerpoint/2010/main" xmlns="" val="9543837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GOLD 2019 Report: Chapters</a:t>
            </a:r>
          </a:p>
        </p:txBody>
      </p:sp>
      <p:sp>
        <p:nvSpPr>
          <p:cNvPr id="6" name="TextBox 1"/>
          <p:cNvSpPr txBox="1">
            <a:spLocks noChangeArrowheads="1"/>
          </p:cNvSpPr>
          <p:nvPr/>
        </p:nvSpPr>
        <p:spPr bwMode="auto">
          <a:xfrm>
            <a:off x="4228619" y="1694109"/>
            <a:ext cx="4426840" cy="4093428"/>
          </a:xfrm>
          <a:prstGeom prst="rect">
            <a:avLst/>
          </a:prstGeom>
          <a:noFill/>
          <a:ln w="9525">
            <a:noFill/>
            <a:miter lim="800000"/>
            <a:headEnd/>
            <a:tailEnd/>
          </a:ln>
        </p:spPr>
        <p:txBody>
          <a:bodyPr wrap="square">
            <a:spAutoFit/>
          </a:bodyPr>
          <a:lstStyle/>
          <a:p>
            <a:pPr marL="457200" indent="-457200">
              <a:buClr>
                <a:srgbClr val="FAB516"/>
              </a:buClr>
              <a:buFont typeface="+mj-lt"/>
              <a:buAutoNum type="arabicPeriod"/>
            </a:pPr>
            <a:r>
              <a:rPr lang="en-AU" sz="2000" dirty="0">
                <a:solidFill>
                  <a:srgbClr val="424242"/>
                </a:solidFill>
              </a:rPr>
              <a:t>Definition and Overview</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Diagnosis and Initial Assessment</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Evidence Supporting Prevention &amp; Maintenance Therapy</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Stable COPD</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Management of Exacerbations</a:t>
            </a:r>
          </a:p>
          <a:p>
            <a:pPr marL="457200" indent="-457200">
              <a:buClr>
                <a:srgbClr val="FAB516"/>
              </a:buClr>
              <a:buFont typeface="+mj-lt"/>
              <a:buAutoNum type="arabicPeriod"/>
            </a:pPr>
            <a:endParaRPr lang="en-AU" sz="2000" dirty="0">
              <a:solidFill>
                <a:srgbClr val="424242"/>
              </a:solidFill>
            </a:endParaRPr>
          </a:p>
          <a:p>
            <a:pPr marL="457200" indent="-457200">
              <a:buClr>
                <a:srgbClr val="FAB516"/>
              </a:buClr>
              <a:buFont typeface="+mj-lt"/>
              <a:buAutoNum type="arabicPeriod"/>
            </a:pPr>
            <a:r>
              <a:rPr lang="en-AU" sz="2000" dirty="0">
                <a:solidFill>
                  <a:srgbClr val="424242"/>
                </a:solidFill>
              </a:rPr>
              <a:t>COPD and Comorbidities</a:t>
            </a:r>
          </a:p>
          <a:p>
            <a:pPr marL="457200" indent="-457200">
              <a:buClr>
                <a:srgbClr val="FFCC66"/>
              </a:buClr>
              <a:buFont typeface="+mj-lt"/>
              <a:buAutoNum type="arabicPeriod"/>
            </a:pPr>
            <a:endParaRPr lang="en-AU" sz="2000" dirty="0"/>
          </a:p>
        </p:txBody>
      </p:sp>
      <p:sp>
        <p:nvSpPr>
          <p:cNvPr id="8" name="TextBox 1">
            <a:extLst>
              <a:ext uri="{FF2B5EF4-FFF2-40B4-BE49-F238E27FC236}">
                <a16:creationId xmlns:a16="http://schemas.microsoft.com/office/drawing/2014/main" xmlns="" id="{65B50F09-E760-45D4-BA2B-CFB4237AB117}"/>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pic>
        <p:nvPicPr>
          <p:cNvPr id="2" name="Picture 1">
            <a:extLst>
              <a:ext uri="{FF2B5EF4-FFF2-40B4-BE49-F238E27FC236}">
                <a16:creationId xmlns:a16="http://schemas.microsoft.com/office/drawing/2014/main" xmlns="" id="{91C7F7CD-696F-4133-9A5B-33CC1587CF45}"/>
              </a:ext>
            </a:extLst>
          </p:cNvPr>
          <p:cNvPicPr>
            <a:picLocks noChangeAspect="1"/>
          </p:cNvPicPr>
          <p:nvPr/>
        </p:nvPicPr>
        <p:blipFill>
          <a:blip r:embed="rId3"/>
          <a:stretch>
            <a:fillRect/>
          </a:stretch>
        </p:blipFill>
        <p:spPr>
          <a:xfrm>
            <a:off x="323528" y="1340767"/>
            <a:ext cx="3744416" cy="4856911"/>
          </a:xfrm>
          <a:prstGeom prst="rect">
            <a:avLst/>
          </a:prstGeom>
        </p:spPr>
      </p:pic>
      <p:sp>
        <p:nvSpPr>
          <p:cNvPr id="9" name="Rectangle 8">
            <a:extLst>
              <a:ext uri="{FF2B5EF4-FFF2-40B4-BE49-F238E27FC236}">
                <a16:creationId xmlns:a16="http://schemas.microsoft.com/office/drawing/2014/main" xmlns="" id="{8FFFBCAA-E70F-46D4-B3E7-5CE0236AA149}"/>
              </a:ext>
            </a:extLst>
          </p:cNvPr>
          <p:cNvSpPr/>
          <p:nvPr/>
        </p:nvSpPr>
        <p:spPr>
          <a:xfrm>
            <a:off x="4200767" y="4941168"/>
            <a:ext cx="4515507"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35550699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and Comorbidities</a:t>
            </a:r>
          </a:p>
        </p:txBody>
      </p:sp>
      <p:sp>
        <p:nvSpPr>
          <p:cNvPr id="6" name="TextBox 1"/>
          <p:cNvSpPr txBox="1">
            <a:spLocks noChangeArrowheads="1"/>
          </p:cNvSpPr>
          <p:nvPr/>
        </p:nvSpPr>
        <p:spPr bwMode="auto">
          <a:xfrm>
            <a:off x="467545" y="1327776"/>
            <a:ext cx="8424934" cy="5293757"/>
          </a:xfrm>
          <a:prstGeom prst="rect">
            <a:avLst/>
          </a:prstGeom>
          <a:noFill/>
          <a:ln w="9525">
            <a:noFill/>
            <a:miter lim="800000"/>
            <a:headEnd/>
            <a:tailEnd/>
          </a:ln>
        </p:spPr>
        <p:txBody>
          <a:bodyPr wrap="square">
            <a:spAutoFit/>
          </a:bodyPr>
          <a:lstStyle/>
          <a:p>
            <a:pPr>
              <a:buClr>
                <a:srgbClr val="FFCC66"/>
              </a:buClr>
            </a:pPr>
            <a:r>
              <a:rPr lang="en-AU" sz="2000" b="1" dirty="0">
                <a:solidFill>
                  <a:srgbClr val="FAB516"/>
                </a:solidFill>
                <a:latin typeface="Calibri" panose="020F0502020204030204" pitchFamily="34" charset="0"/>
                <a:cs typeface="Calibri" panose="020F0502020204030204" pitchFamily="34" charset="0"/>
              </a:rPr>
              <a:t>Some common comorbidities occurring in patients with COPD with stable disease include:</a:t>
            </a:r>
            <a:endParaRPr lang="en-AU" sz="2000" dirty="0">
              <a:solidFill>
                <a:srgbClr val="FAB516"/>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Cardiovascular disease (CVD)</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Heart failure</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Ischaemic heart disease (IHD) </a:t>
            </a:r>
          </a:p>
          <a:p>
            <a:pPr marL="2171700" lvl="4" indent="-342900">
              <a:buClr>
                <a:srgbClr val="FFCC66"/>
              </a:buClr>
              <a:buFont typeface="Arial" panose="020B0604020202020204" pitchFamily="34" charset="0"/>
              <a:buChar char="►"/>
            </a:pPr>
            <a:r>
              <a:rPr lang="en-AU" sz="2000" dirty="0">
                <a:solidFill>
                  <a:srgbClr val="424242"/>
                </a:solidFill>
                <a:latin typeface="Calibri" panose="020F0502020204030204" pitchFamily="34" charset="0"/>
                <a:cs typeface="Calibri" panose="020F0502020204030204" pitchFamily="34" charset="0"/>
              </a:rPr>
              <a:t>Arrhythmias</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Peripheral vascular disease</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Hypertension</a:t>
            </a: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Osteoporosis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Anxiety and depression</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COPD and lung cancer</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Metabolic syndrome and diabetes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Gastroesophageal reflux (GERD) </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de-DE" sz="2000" dirty="0">
                <a:solidFill>
                  <a:srgbClr val="424242"/>
                </a:solidFill>
                <a:latin typeface="Calibri" panose="020F0502020204030204" pitchFamily="34" charset="0"/>
                <a:cs typeface="Calibri" panose="020F0502020204030204" pitchFamily="34" charset="0"/>
              </a:rPr>
              <a:t>Bronchiectasis</a:t>
            </a:r>
            <a:endParaRPr lang="en-AU" sz="2000" dirty="0">
              <a:solidFill>
                <a:srgbClr val="424242"/>
              </a:solidFill>
              <a:latin typeface="Calibri" panose="020F0502020204030204" pitchFamily="34" charset="0"/>
              <a:cs typeface="Calibri" panose="020F0502020204030204" pitchFamily="34" charset="0"/>
            </a:endParaRPr>
          </a:p>
          <a:p>
            <a:pPr marL="2171700" lvl="4" indent="-342900">
              <a:buClr>
                <a:srgbClr val="FFCC66"/>
              </a:buClr>
              <a:buFont typeface="Arial" panose="020B0604020202020204" pitchFamily="34" charset="0"/>
              <a:buChar char="►"/>
            </a:pPr>
            <a:r>
              <a:rPr lang="en-US" sz="2000" dirty="0">
                <a:solidFill>
                  <a:srgbClr val="424242"/>
                </a:solidFill>
                <a:latin typeface="Calibri" panose="020F0502020204030204" pitchFamily="34" charset="0"/>
                <a:cs typeface="Calibri" panose="020F0502020204030204" pitchFamily="34" charset="0"/>
              </a:rPr>
              <a:t>Obstructive sleep apnea</a:t>
            </a:r>
            <a:endParaRPr lang="en-AU" sz="2000" dirty="0">
              <a:solidFill>
                <a:srgbClr val="424242"/>
              </a:solidFill>
              <a:latin typeface="Calibri" panose="020F0502020204030204" pitchFamily="34" charset="0"/>
              <a:cs typeface="Calibri" panose="020F0502020204030204" pitchFamily="34" charset="0"/>
            </a:endParaRPr>
          </a:p>
          <a:p>
            <a:pPr marL="342900" indent="-342900">
              <a:buClr>
                <a:srgbClr val="FFCC66"/>
              </a:buClr>
              <a:buFont typeface="Arial" panose="020B0604020202020204" pitchFamily="34" charset="0"/>
              <a:buChar char="►"/>
            </a:pPr>
            <a:endParaRPr lang="en-AU" sz="2000" dirty="0"/>
          </a:p>
          <a:p>
            <a:pPr marL="342900" indent="-342900">
              <a:buClr>
                <a:srgbClr val="FFCC66"/>
              </a:buClr>
              <a:buFont typeface="Arial" panose="020B0604020202020204" pitchFamily="34" charset="0"/>
              <a:buChar char="►"/>
            </a:pPr>
            <a:endParaRPr lang="en-AU" sz="2000" dirty="0"/>
          </a:p>
        </p:txBody>
      </p:sp>
      <p:sp>
        <p:nvSpPr>
          <p:cNvPr id="8" name="TextBox 1">
            <a:extLst>
              <a:ext uri="{FF2B5EF4-FFF2-40B4-BE49-F238E27FC236}">
                <a16:creationId xmlns:a16="http://schemas.microsoft.com/office/drawing/2014/main" xmlns="" id="{094C3C47-D26D-4C93-894A-3CDEA07A721E}"/>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22589036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646331"/>
          </a:xfrm>
          <a:prstGeom prst="rect">
            <a:avLst/>
          </a:prstGeom>
          <a:noFill/>
          <a:ln w="9525">
            <a:noFill/>
            <a:miter lim="800000"/>
            <a:headEnd/>
            <a:tailEnd/>
          </a:ln>
        </p:spPr>
        <p:txBody>
          <a:bodyPr>
            <a:spAutoFit/>
          </a:bodyPr>
          <a:lstStyle/>
          <a:p>
            <a:pPr algn="ctr"/>
            <a:r>
              <a:rPr lang="en-US" sz="3600" b="1" dirty="0">
                <a:solidFill>
                  <a:srgbClr val="FAB516"/>
                </a:solidFill>
                <a:latin typeface="Tahoma" pitchFamily="34" charset="0"/>
                <a:cs typeface="Tahoma" pitchFamily="34" charset="0"/>
              </a:rPr>
              <a:t>GOLD WEBSITE</a:t>
            </a:r>
          </a:p>
        </p:txBody>
      </p:sp>
      <p:sp>
        <p:nvSpPr>
          <p:cNvPr id="10" name="TextBox 1"/>
          <p:cNvSpPr txBox="1">
            <a:spLocks noChangeArrowheads="1"/>
          </p:cNvSpPr>
          <p:nvPr/>
        </p:nvSpPr>
        <p:spPr bwMode="auto">
          <a:xfrm>
            <a:off x="1643797" y="1196752"/>
            <a:ext cx="6553200" cy="584775"/>
          </a:xfrm>
          <a:prstGeom prst="rect">
            <a:avLst/>
          </a:prstGeom>
          <a:noFill/>
          <a:ln w="9525">
            <a:noFill/>
            <a:miter lim="800000"/>
            <a:headEnd/>
            <a:tailEnd/>
          </a:ln>
        </p:spPr>
        <p:txBody>
          <a:bodyPr>
            <a:spAutoFit/>
          </a:bodyPr>
          <a:lstStyle/>
          <a:p>
            <a:pPr algn="ctr"/>
            <a:r>
              <a:rPr lang="en-US" sz="3200" dirty="0">
                <a:solidFill>
                  <a:srgbClr val="424242"/>
                </a:solidFill>
                <a:latin typeface="Tahoma" pitchFamily="34" charset="0"/>
                <a:cs typeface="Tahoma" pitchFamily="34" charset="0"/>
              </a:rPr>
              <a:t>www.goldcopd.org</a:t>
            </a:r>
            <a:endParaRPr lang="en-US" sz="2400" dirty="0">
              <a:solidFill>
                <a:srgbClr val="424242"/>
              </a:solidFill>
              <a:latin typeface="Tahoma" pitchFamily="34" charset="0"/>
              <a:cs typeface="Tahoma" pitchFamily="34" charset="0"/>
            </a:endParaRPr>
          </a:p>
        </p:txBody>
      </p:sp>
      <p:pic>
        <p:nvPicPr>
          <p:cNvPr id="2" name="Picture 1">
            <a:extLst>
              <a:ext uri="{FF2B5EF4-FFF2-40B4-BE49-F238E27FC236}">
                <a16:creationId xmlns:a16="http://schemas.microsoft.com/office/drawing/2014/main" xmlns="" id="{36E497F7-BC29-42DA-934F-CA0242323536}"/>
              </a:ext>
            </a:extLst>
          </p:cNvPr>
          <p:cNvPicPr>
            <a:picLocks noChangeAspect="1"/>
          </p:cNvPicPr>
          <p:nvPr/>
        </p:nvPicPr>
        <p:blipFill>
          <a:blip r:embed="rId3" cstate="print"/>
          <a:stretch>
            <a:fillRect/>
          </a:stretch>
        </p:blipFill>
        <p:spPr>
          <a:xfrm>
            <a:off x="1475656" y="1916832"/>
            <a:ext cx="6840760" cy="4429007"/>
          </a:xfrm>
          <a:prstGeom prst="rect">
            <a:avLst/>
          </a:prstGeom>
        </p:spPr>
      </p:pic>
      <p:sp>
        <p:nvSpPr>
          <p:cNvPr id="8" name="TextBox 1">
            <a:extLst>
              <a:ext uri="{FF2B5EF4-FFF2-40B4-BE49-F238E27FC236}">
                <a16:creationId xmlns:a16="http://schemas.microsoft.com/office/drawing/2014/main" xmlns="" id="{A0915852-4FD9-4E71-98BD-0417647CE5D0}"/>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23213189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p:cNvSpPr txBox="1">
            <a:spLocks noChangeArrowheads="1"/>
          </p:cNvSpPr>
          <p:nvPr/>
        </p:nvSpPr>
        <p:spPr bwMode="auto">
          <a:xfrm>
            <a:off x="1295400" y="404664"/>
            <a:ext cx="6553200" cy="3662541"/>
          </a:xfrm>
          <a:prstGeom prst="rect">
            <a:avLst/>
          </a:prstGeom>
          <a:noFill/>
          <a:ln w="9525">
            <a:noFill/>
            <a:miter lim="800000"/>
            <a:headEnd/>
            <a:tailEnd/>
          </a:ln>
        </p:spPr>
        <p:txBody>
          <a:bodyPr>
            <a:spAutoFit/>
          </a:bodyPr>
          <a:lstStyle/>
          <a:p>
            <a:pPr algn="ctr"/>
            <a:r>
              <a:rPr lang="en-US" sz="3600" b="1" dirty="0">
                <a:solidFill>
                  <a:schemeClr val="bg1"/>
                </a:solidFill>
                <a:latin typeface="Tahoma" pitchFamily="34" charset="0"/>
                <a:cs typeface="Tahoma" pitchFamily="34" charset="0"/>
              </a:rPr>
              <a:t>WORLD</a:t>
            </a:r>
            <a:r>
              <a:rPr lang="en-US" sz="3600" b="1" dirty="0">
                <a:solidFill>
                  <a:srgbClr val="FAB516"/>
                </a:solidFill>
                <a:latin typeface="Tahoma" pitchFamily="34" charset="0"/>
                <a:cs typeface="Tahoma" pitchFamily="34" charset="0"/>
              </a:rPr>
              <a:t>COPD</a:t>
            </a:r>
            <a:r>
              <a:rPr lang="en-US" sz="3600" b="1" dirty="0">
                <a:solidFill>
                  <a:schemeClr val="bg1"/>
                </a:solidFill>
                <a:latin typeface="Tahoma" pitchFamily="34" charset="0"/>
                <a:cs typeface="Tahoma" pitchFamily="34" charset="0"/>
              </a:rPr>
              <a:t>DAY</a:t>
            </a: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endParaRPr lang="en-US" sz="2800" dirty="0">
              <a:solidFill>
                <a:srgbClr val="FFCC66"/>
              </a:solidFill>
              <a:latin typeface="Tahoma" pitchFamily="34" charset="0"/>
              <a:cs typeface="Tahoma" pitchFamily="34" charset="0"/>
            </a:endParaRPr>
          </a:p>
          <a:p>
            <a:pPr algn="ctr"/>
            <a:r>
              <a:rPr lang="en-US" sz="2800" dirty="0">
                <a:solidFill>
                  <a:srgbClr val="FFCC66"/>
                </a:solidFill>
                <a:latin typeface="Tahoma" pitchFamily="34" charset="0"/>
                <a:cs typeface="Tahoma" pitchFamily="34" charset="0"/>
              </a:rPr>
              <a:t>Keep updated here:</a:t>
            </a:r>
          </a:p>
          <a:p>
            <a:pPr algn="ctr"/>
            <a:endParaRPr lang="en-US" sz="2800" dirty="0">
              <a:solidFill>
                <a:srgbClr val="FFCC66"/>
              </a:solidFill>
              <a:latin typeface="Tahoma" pitchFamily="34" charset="0"/>
              <a:cs typeface="Tahoma" pitchFamily="34" charset="0"/>
            </a:endParaRPr>
          </a:p>
        </p:txBody>
      </p:sp>
      <p:sp>
        <p:nvSpPr>
          <p:cNvPr id="9" name="TextBox 1"/>
          <p:cNvSpPr txBox="1">
            <a:spLocks noChangeArrowheads="1"/>
          </p:cNvSpPr>
          <p:nvPr/>
        </p:nvSpPr>
        <p:spPr bwMode="auto">
          <a:xfrm>
            <a:off x="1521661" y="6403091"/>
            <a:ext cx="6096000" cy="276225"/>
          </a:xfrm>
          <a:prstGeom prst="rect">
            <a:avLst/>
          </a:prstGeom>
          <a:noFill/>
          <a:ln w="9525">
            <a:noFill/>
            <a:miter lim="800000"/>
            <a:headEnd/>
            <a:tailEnd/>
          </a:ln>
        </p:spPr>
        <p:txBody>
          <a:bodyPr>
            <a:spAutoFit/>
          </a:bodyPr>
          <a:lstStyle/>
          <a:p>
            <a:pPr algn="ctr"/>
            <a:r>
              <a:rPr lang="en-US" sz="1200" dirty="0"/>
              <a:t>© 2017 Global Initiative for Chronic Obstructive Lung Disease</a:t>
            </a:r>
          </a:p>
        </p:txBody>
      </p:sp>
      <p:pic>
        <p:nvPicPr>
          <p:cNvPr id="1026" name="Picture 2" descr="https://goldcopd.org/wp-content/uploads/2016/04/World-COPD-Day-Logo-2018_nov-21.jpg">
            <a:extLst>
              <a:ext uri="{FF2B5EF4-FFF2-40B4-BE49-F238E27FC236}">
                <a16:creationId xmlns:a16="http://schemas.microsoft.com/office/drawing/2014/main" xmlns="" id="{C549A312-5A18-48AF-B2E8-AF0DB3BA8CC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1484784"/>
            <a:ext cx="54864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1">
            <a:extLst>
              <a:ext uri="{FF2B5EF4-FFF2-40B4-BE49-F238E27FC236}">
                <a16:creationId xmlns:a16="http://schemas.microsoft.com/office/drawing/2014/main" xmlns="" id="{88CA80C9-B50A-486F-BC8D-C3F652B7B4B2}"/>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63052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16632"/>
            <a:ext cx="1083039"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1"/>
          <p:cNvSpPr txBox="1">
            <a:spLocks noChangeArrowheads="1"/>
          </p:cNvSpPr>
          <p:nvPr/>
        </p:nvSpPr>
        <p:spPr bwMode="auto">
          <a:xfrm>
            <a:off x="1619672" y="395082"/>
            <a:ext cx="6553200" cy="523220"/>
          </a:xfrm>
          <a:prstGeom prst="rect">
            <a:avLst/>
          </a:prstGeom>
          <a:noFill/>
          <a:ln w="9525">
            <a:noFill/>
            <a:miter lim="800000"/>
            <a:headEnd/>
            <a:tailEnd/>
          </a:ln>
        </p:spPr>
        <p:txBody>
          <a:bodyPr>
            <a:spAutoFit/>
          </a:bodyPr>
          <a:lstStyle/>
          <a:p>
            <a:pPr algn="ctr"/>
            <a:r>
              <a:rPr lang="en-US" sz="2800" dirty="0">
                <a:solidFill>
                  <a:srgbClr val="FAB516"/>
                </a:solidFill>
                <a:latin typeface="Tahoma" pitchFamily="34" charset="0"/>
                <a:cs typeface="Tahoma" pitchFamily="34" charset="0"/>
              </a:rPr>
              <a:t>COPD Definition</a:t>
            </a:r>
          </a:p>
        </p:txBody>
      </p:sp>
      <p:sp>
        <p:nvSpPr>
          <p:cNvPr id="8" name="TextBox 1"/>
          <p:cNvSpPr txBox="1">
            <a:spLocks noChangeArrowheads="1"/>
          </p:cNvSpPr>
          <p:nvPr/>
        </p:nvSpPr>
        <p:spPr bwMode="auto">
          <a:xfrm>
            <a:off x="1527818" y="1988840"/>
            <a:ext cx="6553200" cy="1938992"/>
          </a:xfrm>
          <a:prstGeom prst="rect">
            <a:avLst/>
          </a:prstGeom>
          <a:noFill/>
          <a:ln w="9525">
            <a:noFill/>
            <a:miter lim="800000"/>
            <a:headEnd/>
            <a:tailEnd/>
          </a:ln>
        </p:spPr>
        <p:txBody>
          <a:bodyPr>
            <a:spAutoFit/>
          </a:bodyPr>
          <a:lstStyle/>
          <a:p>
            <a:pPr marL="342900" indent="-342900">
              <a:buClr>
                <a:srgbClr val="FAB516"/>
              </a:buClr>
              <a:buFont typeface="Arial" panose="020B0604020202020204" pitchFamily="34" charset="0"/>
              <a:buChar char="►"/>
            </a:pPr>
            <a:r>
              <a:rPr lang="en-AU" sz="2000" dirty="0">
                <a:solidFill>
                  <a:srgbClr val="424242"/>
                </a:solidFill>
              </a:rPr>
              <a:t>Chronic Obstructive Pulmonary Disease (COPD) is a common, preventable and treatable disease that is characterized by persistent respiratory symptoms and airflow limitation that is due to airway and/or alveolar abnormalities usually caused by significant exposure to noxious particles or gases. </a:t>
            </a:r>
            <a:endParaRPr lang="de-DE" sz="2000" dirty="0">
              <a:solidFill>
                <a:srgbClr val="424242"/>
              </a:solidFill>
            </a:endParaRPr>
          </a:p>
        </p:txBody>
      </p:sp>
      <p:sp>
        <p:nvSpPr>
          <p:cNvPr id="6" name="TextBox 1">
            <a:extLst>
              <a:ext uri="{FF2B5EF4-FFF2-40B4-BE49-F238E27FC236}">
                <a16:creationId xmlns:a16="http://schemas.microsoft.com/office/drawing/2014/main" xmlns="" id="{1F6E54B4-3772-4CAF-8BE7-2B1FB0176743}"/>
              </a:ext>
            </a:extLst>
          </p:cNvPr>
          <p:cNvSpPr txBox="1">
            <a:spLocks noChangeArrowheads="1"/>
          </p:cNvSpPr>
          <p:nvPr/>
        </p:nvSpPr>
        <p:spPr bwMode="auto">
          <a:xfrm>
            <a:off x="1782614" y="6509026"/>
            <a:ext cx="6096000" cy="276225"/>
          </a:xfrm>
          <a:prstGeom prst="rect">
            <a:avLst/>
          </a:prstGeom>
          <a:noFill/>
          <a:ln w="9525">
            <a:noFill/>
            <a:miter lim="800000"/>
            <a:headEnd/>
            <a:tailEnd/>
          </a:ln>
        </p:spPr>
        <p:txBody>
          <a:bodyPr>
            <a:spAutoFit/>
          </a:bodyPr>
          <a:lstStyle/>
          <a:p>
            <a:pPr algn="ctr"/>
            <a:r>
              <a:rPr lang="en-US" sz="1200" dirty="0">
                <a:solidFill>
                  <a:schemeClr val="accent6">
                    <a:lumMod val="40000"/>
                    <a:lumOff val="60000"/>
                  </a:schemeClr>
                </a:solidFill>
              </a:rPr>
              <a:t>© 2019 Global Initiative for Chronic Obstructive Lung Disease</a:t>
            </a:r>
          </a:p>
        </p:txBody>
      </p:sp>
    </p:spTree>
    <p:extLst>
      <p:ext uri="{BB962C8B-B14F-4D97-AF65-F5344CB8AC3E}">
        <p14:creationId xmlns:p14="http://schemas.microsoft.com/office/powerpoint/2010/main" xmlns="" val="5868845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Thank you</a:t>
            </a:r>
            <a:endParaRPr lang="en-US" dirty="0"/>
          </a:p>
        </p:txBody>
      </p:sp>
      <p:sp>
        <p:nvSpPr>
          <p:cNvPr id="35842" name="AutoShape 2" descr="Image result for thank you copd"/>
          <p:cNvSpPr>
            <a:spLocks noChangeAspect="1" noChangeArrowheads="1"/>
          </p:cNvSpPr>
          <p:nvPr/>
        </p:nvSpPr>
        <p:spPr bwMode="auto">
          <a:xfrm>
            <a:off x="63500" y="-136525"/>
            <a:ext cx="1885950" cy="1885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4" name="Picture 4" descr="http://rlv.zcache.com/copd_awareness_2_postcard-ra215e8e46d2f4fce9ae911b4633b9ffe_vgbaq_8byvr_512.jpg"/>
          <p:cNvPicPr>
            <a:picLocks noChangeAspect="1" noChangeArrowheads="1"/>
          </p:cNvPicPr>
          <p:nvPr/>
        </p:nvPicPr>
        <p:blipFill>
          <a:blip r:embed="rId2"/>
          <a:srcRect/>
          <a:stretch>
            <a:fillRect/>
          </a:stretch>
        </p:blipFill>
        <p:spPr bwMode="auto">
          <a:xfrm>
            <a:off x="304800" y="1600200"/>
            <a:ext cx="4267200" cy="4572000"/>
          </a:xfrm>
          <a:prstGeom prst="rect">
            <a:avLst/>
          </a:prstGeom>
          <a:noFill/>
        </p:spPr>
      </p:pic>
      <p:pic>
        <p:nvPicPr>
          <p:cNvPr id="35846" name="Picture 6" descr="See the source image"/>
          <p:cNvPicPr>
            <a:picLocks noChangeAspect="1" noChangeArrowheads="1"/>
          </p:cNvPicPr>
          <p:nvPr/>
        </p:nvPicPr>
        <p:blipFill>
          <a:blip r:embed="rId3"/>
          <a:srcRect/>
          <a:stretch>
            <a:fillRect/>
          </a:stretch>
        </p:blipFill>
        <p:spPr bwMode="auto">
          <a:xfrm>
            <a:off x="5105400" y="2743200"/>
            <a:ext cx="3505200" cy="35327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11664</TotalTime>
  <Words>4845</Words>
  <Application>Microsoft Office PowerPoint</Application>
  <PresentationFormat>On-screen Show (4:3)</PresentationFormat>
  <Paragraphs>581</Paragraphs>
  <Slides>90</Slides>
  <Notes>9</Notes>
  <HiddenSlides>1</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Updates in COPD 2019</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COPD 2019</dc:title>
  <dc:creator>HP</dc:creator>
  <cp:lastModifiedBy>HP</cp:lastModifiedBy>
  <cp:revision>13</cp:revision>
  <dcterms:created xsi:type="dcterms:W3CDTF">2019-04-10T09:14:06Z</dcterms:created>
  <dcterms:modified xsi:type="dcterms:W3CDTF">2019-04-18T11:38:40Z</dcterms:modified>
</cp:coreProperties>
</file>